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36" r:id="rId1"/>
  </p:sldMasterIdLst>
  <p:notesMasterIdLst>
    <p:notesMasterId r:id="rId11"/>
  </p:notesMasterIdLst>
  <p:handoutMasterIdLst>
    <p:handoutMasterId r:id="rId12"/>
  </p:handoutMasterIdLst>
  <p:sldIdLst>
    <p:sldId id="335" r:id="rId2"/>
    <p:sldId id="336" r:id="rId3"/>
    <p:sldId id="319" r:id="rId4"/>
    <p:sldId id="329" r:id="rId5"/>
    <p:sldId id="330" r:id="rId6"/>
    <p:sldId id="331" r:id="rId7"/>
    <p:sldId id="317" r:id="rId8"/>
    <p:sldId id="318" r:id="rId9"/>
    <p:sldId id="417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D7D200"/>
    <a:srgbClr val="8E8E8E"/>
    <a:srgbClr val="B279D9"/>
    <a:srgbClr val="D2B1E9"/>
    <a:srgbClr val="4D4D4D"/>
    <a:srgbClr val="FAC2DF"/>
    <a:srgbClr val="A50021"/>
    <a:srgbClr val="FFCC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44" autoAdjust="0"/>
    <p:restoredTop sz="94660"/>
  </p:normalViewPr>
  <p:slideViewPr>
    <p:cSldViewPr>
      <p:cViewPr varScale="1">
        <p:scale>
          <a:sx n="58" d="100"/>
          <a:sy n="58" d="100"/>
        </p:scale>
        <p:origin x="162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E1036AF-71C2-44C2-9EF6-6CB4A45FB8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6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8F3574-E815-41EB-BEC0-87B81D36E1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137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5666C-1B94-46C4-A895-B74E6487A5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11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F3574-E815-41EB-BEC0-87B81D36E10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00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F3574-E815-41EB-BEC0-87B81D36E10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57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F3574-E815-41EB-BEC0-87B81D36E10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6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78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22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714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83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92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96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15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76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8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4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246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C4C6AFD-BC05-4C38-8312-B702CEEC0D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6175C3E-8D8F-494A-AEC4-B827198334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0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514350" rtl="1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r" defTabSz="514350" rtl="1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1287020" y="116632"/>
            <a:ext cx="6858000" cy="11319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655C63-A1B4-402A-B6A5-82FE06E2FAD9}"/>
              </a:ext>
            </a:extLst>
          </p:cNvPr>
          <p:cNvSpPr/>
          <p:nvPr/>
        </p:nvSpPr>
        <p:spPr>
          <a:xfrm>
            <a:off x="1766974" y="2060848"/>
            <a:ext cx="5898088" cy="1854354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BH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rPr>
              <a:t>سُورةُ الفَاتحَةِ </a:t>
            </a:r>
          </a:p>
          <a:p>
            <a:pPr algn="ctr"/>
            <a:r>
              <a:rPr lang="ar-BH" sz="44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rPr>
              <a:t>(حفظ)</a:t>
            </a:r>
            <a:endParaRPr lang="ar-BH" sz="72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Frutiger LT Arabic 55 Roman" panose="01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1FC120-807C-42B3-9DB1-83839AC44EB8}"/>
              </a:ext>
            </a:extLst>
          </p:cNvPr>
          <p:cNvSpPr/>
          <p:nvPr/>
        </p:nvSpPr>
        <p:spPr>
          <a:xfrm>
            <a:off x="2555730" y="4437112"/>
            <a:ext cx="4320577" cy="168584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التّربية الإسلاميّة/ الجزء الأول </a:t>
            </a:r>
          </a:p>
          <a:p>
            <a:pPr algn="ctr">
              <a:lnSpc>
                <a:spcPct val="150000"/>
              </a:lnSpc>
            </a:pPr>
            <a:r>
              <a:rPr lang="ar-SA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</a:t>
            </a:r>
            <a:r>
              <a:rPr lang="ar-BH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لصّف الأول الابتدائي</a:t>
            </a:r>
          </a:p>
          <a:p>
            <a:pPr algn="ctr">
              <a:lnSpc>
                <a:spcPct val="150000"/>
              </a:lnSpc>
            </a:pPr>
            <a:r>
              <a:rPr lang="ar-BH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الفصل الدّراسي الأول </a:t>
            </a:r>
            <a:endParaRPr lang="ar-BH" sz="3200" b="1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utiger LT Arabic 55 Roman" panose="01000000000000000000" pitchFamily="2" charset="-78"/>
              <a:cs typeface="Frutiger LT Arabic 55 Roman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ALFATEHA Adr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r="13122" b="11357"/>
          <a:stretch/>
        </p:blipFill>
        <p:spPr>
          <a:xfrm>
            <a:off x="7702298" y="1"/>
            <a:ext cx="1301158" cy="11284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E5735-938A-4000-AB81-99C7F15895EB}"/>
              </a:ext>
            </a:extLst>
          </p:cNvPr>
          <p:cNvGrpSpPr/>
          <p:nvPr/>
        </p:nvGrpSpPr>
        <p:grpSpPr>
          <a:xfrm>
            <a:off x="976418" y="3239465"/>
            <a:ext cx="7797754" cy="2976040"/>
            <a:chOff x="2847870" y="3051171"/>
            <a:chExt cx="7620265" cy="4304874"/>
          </a:xfrm>
          <a:solidFill>
            <a:srgbClr val="C00000"/>
          </a:solidFill>
        </p:grpSpPr>
        <p:sp>
          <p:nvSpPr>
            <p:cNvPr id="3" name="Frame 2"/>
            <p:cNvSpPr/>
            <p:nvPr/>
          </p:nvSpPr>
          <p:spPr>
            <a:xfrm>
              <a:off x="2847870" y="3051171"/>
              <a:ext cx="7620265" cy="4304874"/>
            </a:xfrm>
            <a:prstGeom prst="frame">
              <a:avLst>
                <a:gd name="adj1" fmla="val 14106"/>
              </a:avLst>
            </a:prstGeom>
            <a:grpFill/>
            <a:ln w="762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  <a:sp3d extrusionH="57150">
                <a:bevelT w="38100" h="38100"/>
              </a:sp3d>
            </a:bodyPr>
            <a:lstStyle/>
            <a:p>
              <a:pPr algn="just" rtl="1">
                <a:lnSpc>
                  <a:spcPct val="200000"/>
                </a:lnSpc>
              </a:pPr>
              <a:endParaRPr lang="ar-BH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38FEDBC-73F2-4047-A8A1-96D347018F2D}"/>
                </a:ext>
              </a:extLst>
            </p:cNvPr>
            <p:cNvSpPr txBox="1"/>
            <p:nvPr/>
          </p:nvSpPr>
          <p:spPr>
            <a:xfrm>
              <a:off x="3511814" y="3499018"/>
              <a:ext cx="6592703" cy="3339016"/>
            </a:xfrm>
            <a:prstGeom prst="rect">
              <a:avLst/>
            </a:prstGeom>
            <a:solidFill>
              <a:srgbClr val="CCFFFF"/>
            </a:solidFill>
            <a:ln>
              <a:solidFill>
                <a:srgbClr val="D7D2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457200" indent="-457200" algn="r" rtl="1">
                <a:lnSpc>
                  <a:spcPct val="150000"/>
                </a:lnSpc>
                <a:buFont typeface="Wingdings" pitchFamily="2" charset="2"/>
                <a:buChar char="v"/>
              </a:pPr>
              <a:r>
                <a:rPr lang="ar-BH" sz="3200" b="1" dirty="0">
                  <a:solidFill>
                    <a:srgbClr val="002060"/>
                  </a:solidFill>
                </a:rPr>
                <a:t>قراءةُ سورةِ الفاتحة قراءةً صحيحةً.</a:t>
              </a:r>
            </a:p>
            <a:p>
              <a:pPr marL="457200" indent="-457200" algn="r" rtl="1">
                <a:lnSpc>
                  <a:spcPct val="150000"/>
                </a:lnSpc>
                <a:buFont typeface="Wingdings" pitchFamily="2" charset="2"/>
                <a:buChar char="v"/>
              </a:pPr>
              <a:r>
                <a:rPr lang="ar-BH" sz="3200" b="1" dirty="0">
                  <a:solidFill>
                    <a:srgbClr val="002060"/>
                  </a:solidFill>
                </a:rPr>
                <a:t>التّعرفُ على معاني مفردات السّورة.</a:t>
              </a:r>
            </a:p>
            <a:p>
              <a:pPr marL="457200" indent="-457200" algn="r" rtl="1">
                <a:lnSpc>
                  <a:spcPct val="150000"/>
                </a:lnSpc>
                <a:buFont typeface="Wingdings" pitchFamily="2" charset="2"/>
                <a:buChar char="v"/>
              </a:pPr>
              <a:r>
                <a:rPr lang="ar-BH" sz="3200" b="1" dirty="0">
                  <a:solidFill>
                    <a:srgbClr val="002060"/>
                  </a:solidFill>
                </a:rPr>
                <a:t>توّضيحُ المعنى الإجمالي للسورة</a:t>
              </a:r>
              <a:r>
                <a:rPr lang="ar-BH" sz="3200" b="1" dirty="0"/>
                <a:t>.</a:t>
              </a:r>
              <a:endParaRPr lang="en-US" sz="32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23853-09CA-459E-A8AD-DE69B496E3D4}"/>
              </a:ext>
            </a:extLst>
          </p:cNvPr>
          <p:cNvSpPr txBox="1"/>
          <p:nvPr/>
        </p:nvSpPr>
        <p:spPr>
          <a:xfrm>
            <a:off x="107504" y="44624"/>
            <a:ext cx="3045226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2000" b="1" dirty="0">
                <a:solidFill>
                  <a:schemeClr val="bg1"/>
                </a:solidFill>
                <a:cs typeface="+mj-cs"/>
              </a:rPr>
              <a:t>سورة الفاتحة – التربية الإسلامية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426461-17A1-474A-AD57-D465225D94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1" y="1860068"/>
            <a:ext cx="2711529" cy="4004378"/>
          </a:xfrm>
          <a:prstGeom prst="rect">
            <a:avLst/>
          </a:prstGeom>
        </p:spPr>
      </p:pic>
      <p:sp>
        <p:nvSpPr>
          <p:cNvPr id="10" name="Down Arrow Callout 9"/>
          <p:cNvSpPr/>
          <p:nvPr/>
        </p:nvSpPr>
        <p:spPr>
          <a:xfrm>
            <a:off x="2339752" y="904565"/>
            <a:ext cx="4254521" cy="2027396"/>
          </a:xfrm>
          <a:prstGeom prst="downArrowCallout">
            <a:avLst>
              <a:gd name="adj1" fmla="val 25000"/>
              <a:gd name="adj2" fmla="val 21700"/>
              <a:gd name="adj3" fmla="val 12899"/>
              <a:gd name="adj4" fmla="val 66200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BH" sz="4000" b="1" cap="none" spc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أهداف الدّرس</a:t>
            </a:r>
          </a:p>
          <a:p>
            <a:pPr algn="ctr" rtl="1"/>
            <a:r>
              <a:rPr lang="ar-BH" sz="40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وهي</a:t>
            </a:r>
            <a:r>
              <a:rPr lang="ar-BH" sz="4000" b="1" cap="none" spc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8C79B8-83D0-4A08-A301-4283033C59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04" t="10475" b="3980"/>
          <a:stretch/>
        </p:blipFill>
        <p:spPr>
          <a:xfrm rot="420269">
            <a:off x="5868285" y="572147"/>
            <a:ext cx="2291768" cy="330269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69875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 ATAALEM ALFATE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DE1387-835B-431E-92BB-9F6F20D764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288" t="21987" r="31100" b="10781"/>
          <a:stretch/>
        </p:blipFill>
        <p:spPr>
          <a:xfrm>
            <a:off x="359532" y="620688"/>
            <a:ext cx="8424936" cy="5480289"/>
          </a:xfrm>
          <a:prstGeom prst="rect">
            <a:avLst/>
          </a:prstGeom>
        </p:spPr>
      </p:pic>
      <p:pic>
        <p:nvPicPr>
          <p:cNvPr id="2" name="سورة الفاتحة">
            <a:hlinkClick r:id="" action="ppaction://media"/>
            <a:extLst>
              <a:ext uri="{FF2B5EF4-FFF2-40B4-BE49-F238E27FC236}">
                <a16:creationId xmlns:a16="http://schemas.microsoft.com/office/drawing/2014/main" id="{58628001-0F0E-496B-B206-05EF6B9E6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3010" y="892467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423853-09CA-459E-A8AD-DE69B496E3D4}"/>
              </a:ext>
            </a:extLst>
          </p:cNvPr>
          <p:cNvSpPr txBox="1"/>
          <p:nvPr/>
        </p:nvSpPr>
        <p:spPr>
          <a:xfrm>
            <a:off x="107504" y="44624"/>
            <a:ext cx="3045226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2000" b="1" dirty="0">
                <a:solidFill>
                  <a:schemeClr val="bg1"/>
                </a:solidFill>
                <a:cs typeface="+mj-cs"/>
              </a:rPr>
              <a:t>سورة الفاتحة – التربية الإسلامية </a:t>
            </a:r>
          </a:p>
        </p:txBody>
      </p:sp>
    </p:spTree>
    <p:extLst>
      <p:ext uri="{BB962C8B-B14F-4D97-AF65-F5344CB8AC3E}">
        <p14:creationId xmlns:p14="http://schemas.microsoft.com/office/powerpoint/2010/main" val="313566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C1724D-1674-4031-B6B6-DAA2945BD98A}"/>
              </a:ext>
            </a:extLst>
          </p:cNvPr>
          <p:cNvSpPr/>
          <p:nvPr/>
        </p:nvSpPr>
        <p:spPr>
          <a:xfrm>
            <a:off x="2411760" y="772996"/>
            <a:ext cx="4631175" cy="64633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أقرأ الكلمات وأتعر</a:t>
            </a:r>
            <a:r>
              <a:rPr lang="ar-BH" sz="36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ّ</a:t>
            </a:r>
            <a:r>
              <a:rPr lang="ar-SA" sz="36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ف معانيها</a:t>
            </a:r>
            <a:r>
              <a:rPr lang="ar-BH" sz="36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36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B60D9D8-8C2E-4D4B-8DAF-66CB1579ED44}"/>
              </a:ext>
            </a:extLst>
          </p:cNvPr>
          <p:cNvSpPr/>
          <p:nvPr/>
        </p:nvSpPr>
        <p:spPr>
          <a:xfrm>
            <a:off x="5702193" y="1583994"/>
            <a:ext cx="2439355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82" tIns="63582" rIns="63582" bIns="63582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1200" dirty="0">
                <a:solidFill>
                  <a:schemeClr val="bg1"/>
                </a:solidFill>
              </a:rPr>
              <a:t> الكلمة</a:t>
            </a:r>
            <a:endParaRPr lang="en-US" sz="2800" b="1" kern="1200" dirty="0">
              <a:solidFill>
                <a:schemeClr val="bg1"/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68B0831-3878-42EE-A423-03C877BEB618}"/>
              </a:ext>
            </a:extLst>
          </p:cNvPr>
          <p:cNvSpPr/>
          <p:nvPr/>
        </p:nvSpPr>
        <p:spPr>
          <a:xfrm rot="5400000">
            <a:off x="5954219" y="1776543"/>
            <a:ext cx="106721" cy="106721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0685CA-D3BD-42EF-B1E2-1B2918675FD2}"/>
              </a:ext>
            </a:extLst>
          </p:cNvPr>
          <p:cNvSpPr/>
          <p:nvPr/>
        </p:nvSpPr>
        <p:spPr>
          <a:xfrm>
            <a:off x="5702193" y="2358499"/>
            <a:ext cx="2439355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rgbClr val="92D050">
              <a:alpha val="9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422" tIns="53422" rIns="53422" bIns="53422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2800" b="1" kern="1200" dirty="0"/>
              <a:t>الحَمْدُ لله</a:t>
            </a:r>
            <a:endParaRPr lang="en-US" sz="2800" b="1" kern="1200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5662BAA-0BA9-4113-841F-47BFE059DAA4}"/>
              </a:ext>
            </a:extLst>
          </p:cNvPr>
          <p:cNvSpPr/>
          <p:nvPr/>
        </p:nvSpPr>
        <p:spPr>
          <a:xfrm rot="5400000">
            <a:off x="5954219" y="2599825"/>
            <a:ext cx="106721" cy="106721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1F14D1F-3FC1-4ECF-BC6A-C9252736E9AF}"/>
              </a:ext>
            </a:extLst>
          </p:cNvPr>
          <p:cNvSpPr/>
          <p:nvPr/>
        </p:nvSpPr>
        <p:spPr>
          <a:xfrm>
            <a:off x="5702193" y="3181782"/>
            <a:ext cx="2439355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422" tIns="53422" rIns="53422" bIns="53422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2800" b="1" kern="1200" dirty="0"/>
              <a:t>رَبّ العَالَمِين</a:t>
            </a:r>
            <a:endParaRPr lang="en-US" sz="2800" b="1" kern="12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7986847-51BB-492E-9AAE-D497758BABBA}"/>
              </a:ext>
            </a:extLst>
          </p:cNvPr>
          <p:cNvSpPr/>
          <p:nvPr/>
        </p:nvSpPr>
        <p:spPr>
          <a:xfrm>
            <a:off x="5702193" y="4005064"/>
            <a:ext cx="2439355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422" tIns="53422" rIns="53422" bIns="53422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2800" b="1" kern="1200" dirty="0"/>
              <a:t>يَومَ الدّين</a:t>
            </a:r>
            <a:endParaRPr lang="en-US" sz="2800" b="1" kern="12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0ABDB0-4E6A-4344-A266-A4561C3F1C7B}"/>
              </a:ext>
            </a:extLst>
          </p:cNvPr>
          <p:cNvSpPr/>
          <p:nvPr/>
        </p:nvSpPr>
        <p:spPr>
          <a:xfrm>
            <a:off x="5702193" y="4828347"/>
            <a:ext cx="2439355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chemeClr val="accent1">
              <a:lumMod val="75000"/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422" tIns="53422" rIns="53422" bIns="53422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2800" b="1" kern="1200" dirty="0"/>
              <a:t>نَستَعين</a:t>
            </a:r>
            <a:endParaRPr lang="en-US" sz="2800" b="1" kern="120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D107662-5D26-48AD-B976-EFF35EBFC0AA}"/>
              </a:ext>
            </a:extLst>
          </p:cNvPr>
          <p:cNvSpPr/>
          <p:nvPr/>
        </p:nvSpPr>
        <p:spPr>
          <a:xfrm>
            <a:off x="5702193" y="5651629"/>
            <a:ext cx="2439355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rgbClr val="7030A0">
              <a:alpha val="9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422" tIns="53422" rIns="53422" bIns="53422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2800" b="1" kern="1200" dirty="0">
                <a:solidFill>
                  <a:schemeClr val="bg1"/>
                </a:solidFill>
              </a:rPr>
              <a:t>الصّرَاطَ المُستَقيم</a:t>
            </a:r>
            <a:r>
              <a:rPr lang="ar-SA" sz="2800" b="1" kern="1200" dirty="0">
                <a:solidFill>
                  <a:schemeClr val="bg1"/>
                </a:solidFill>
              </a:rPr>
              <a:t> </a:t>
            </a:r>
            <a:endParaRPr lang="en-US" sz="2800" b="1" kern="1200" dirty="0">
              <a:solidFill>
                <a:schemeClr val="bg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C6E8197-E280-4AFD-A4C8-225C156ED1A6}"/>
              </a:ext>
            </a:extLst>
          </p:cNvPr>
          <p:cNvSpPr/>
          <p:nvPr/>
        </p:nvSpPr>
        <p:spPr>
          <a:xfrm>
            <a:off x="1075851" y="1583994"/>
            <a:ext cx="2439355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82" tIns="63582" rIns="63582" bIns="63582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2800" b="1" kern="1200" dirty="0">
                <a:solidFill>
                  <a:schemeClr val="bg1"/>
                </a:solidFill>
              </a:rPr>
              <a:t> معناها</a:t>
            </a:r>
            <a:endParaRPr lang="en-US" sz="2800" b="1" kern="1200" dirty="0">
              <a:solidFill>
                <a:schemeClr val="bg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2711FA0-7516-437B-9829-86A4694F2200}"/>
              </a:ext>
            </a:extLst>
          </p:cNvPr>
          <p:cNvSpPr/>
          <p:nvPr/>
        </p:nvSpPr>
        <p:spPr>
          <a:xfrm>
            <a:off x="940747" y="2358499"/>
            <a:ext cx="2709565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rgbClr val="C5F09A">
              <a:alpha val="9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422" tIns="53422" rIns="53422" bIns="5342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2800" b="1" kern="1200" dirty="0"/>
              <a:t> </a:t>
            </a:r>
            <a:r>
              <a:rPr lang="ar-BH" sz="2800" b="1" kern="1200" dirty="0"/>
              <a:t>الثّناءُ عَلى الله</a:t>
            </a:r>
            <a:endParaRPr lang="en-US" sz="2800" b="1" kern="120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1DA37D4-60B5-4060-B590-6865AB6FBF45}"/>
              </a:ext>
            </a:extLst>
          </p:cNvPr>
          <p:cNvSpPr/>
          <p:nvPr/>
        </p:nvSpPr>
        <p:spPr>
          <a:xfrm>
            <a:off x="940748" y="3181782"/>
            <a:ext cx="2709564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422" tIns="53422" rIns="53422" bIns="53422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2800" b="1" kern="1200" dirty="0"/>
              <a:t>مُرَبيهم ومُدبّر أُمورِهِم</a:t>
            </a:r>
            <a:endParaRPr lang="en-US" sz="2800" b="1" kern="120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EC5468F-8603-4894-BFAE-B184C626A0E7}"/>
              </a:ext>
            </a:extLst>
          </p:cNvPr>
          <p:cNvSpPr/>
          <p:nvPr/>
        </p:nvSpPr>
        <p:spPr>
          <a:xfrm>
            <a:off x="940747" y="4005064"/>
            <a:ext cx="2709565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422" tIns="53422" rIns="53422" bIns="53422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2800" b="1" kern="1200" dirty="0"/>
              <a:t>يَومَ القِيَامة</a:t>
            </a:r>
            <a:endParaRPr lang="en-US" sz="2800" b="1" kern="120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2BFCC8D-BDC9-4DAA-9D8D-B391F1D1EA63}"/>
              </a:ext>
            </a:extLst>
          </p:cNvPr>
          <p:cNvSpPr/>
          <p:nvPr/>
        </p:nvSpPr>
        <p:spPr>
          <a:xfrm>
            <a:off x="940747" y="4743716"/>
            <a:ext cx="2709565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422" tIns="53422" rIns="53422" bIns="53422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2800" b="1" kern="1200" dirty="0"/>
              <a:t>نَطْلب العَون</a:t>
            </a:r>
            <a:endParaRPr lang="en-US" sz="2800" b="1" kern="120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B9B5394-6E6F-4458-80FB-D6861BC6B038}"/>
              </a:ext>
            </a:extLst>
          </p:cNvPr>
          <p:cNvSpPr/>
          <p:nvPr/>
        </p:nvSpPr>
        <p:spPr>
          <a:xfrm>
            <a:off x="940747" y="5438185"/>
            <a:ext cx="2709565" cy="943143"/>
          </a:xfrm>
          <a:custGeom>
            <a:avLst/>
            <a:gdLst>
              <a:gd name="connsiteX0" fmla="*/ 0 w 3267565"/>
              <a:gd name="connsiteY0" fmla="*/ 60984 h 609838"/>
              <a:gd name="connsiteX1" fmla="*/ 60984 w 3267565"/>
              <a:gd name="connsiteY1" fmla="*/ 0 h 609838"/>
              <a:gd name="connsiteX2" fmla="*/ 3206581 w 3267565"/>
              <a:gd name="connsiteY2" fmla="*/ 0 h 609838"/>
              <a:gd name="connsiteX3" fmla="*/ 3267565 w 3267565"/>
              <a:gd name="connsiteY3" fmla="*/ 60984 h 609838"/>
              <a:gd name="connsiteX4" fmla="*/ 3267565 w 3267565"/>
              <a:gd name="connsiteY4" fmla="*/ 548854 h 609838"/>
              <a:gd name="connsiteX5" fmla="*/ 3206581 w 3267565"/>
              <a:gd name="connsiteY5" fmla="*/ 609838 h 609838"/>
              <a:gd name="connsiteX6" fmla="*/ 60984 w 3267565"/>
              <a:gd name="connsiteY6" fmla="*/ 609838 h 609838"/>
              <a:gd name="connsiteX7" fmla="*/ 0 w 3267565"/>
              <a:gd name="connsiteY7" fmla="*/ 548854 h 609838"/>
              <a:gd name="connsiteX8" fmla="*/ 0 w 326756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756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3206581" y="0"/>
                </a:lnTo>
                <a:cubicBezTo>
                  <a:pt x="3240262" y="0"/>
                  <a:pt x="3267565" y="27303"/>
                  <a:pt x="3267565" y="60984"/>
                </a:cubicBezTo>
                <a:lnTo>
                  <a:pt x="3267565" y="548854"/>
                </a:lnTo>
                <a:cubicBezTo>
                  <a:pt x="3267565" y="582535"/>
                  <a:pt x="3240262" y="609838"/>
                  <a:pt x="320658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rgbClr val="D2B1E9">
              <a:alpha val="9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422" tIns="53422" rIns="53422" bIns="53422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2800" b="1" kern="1200" dirty="0"/>
              <a:t>الطَّريق الوَاضح الذي لا اعوجاجَ فِيه</a:t>
            </a:r>
            <a:endParaRPr lang="en-US" sz="2800" b="1" kern="1200" dirty="0"/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7F702D29-DF0C-40A3-B0DD-88055C067C06}"/>
              </a:ext>
            </a:extLst>
          </p:cNvPr>
          <p:cNvSpPr/>
          <p:nvPr/>
        </p:nvSpPr>
        <p:spPr>
          <a:xfrm rot="5400000">
            <a:off x="4514433" y="2155427"/>
            <a:ext cx="238518" cy="1015983"/>
          </a:xfrm>
          <a:prstGeom prst="downArrow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2800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D8E6A14B-25B3-48BF-81E5-653D075B6E1F}"/>
              </a:ext>
            </a:extLst>
          </p:cNvPr>
          <p:cNvSpPr/>
          <p:nvPr/>
        </p:nvSpPr>
        <p:spPr>
          <a:xfrm rot="5400000">
            <a:off x="4514433" y="2941416"/>
            <a:ext cx="238518" cy="1015983"/>
          </a:xfrm>
          <a:prstGeom prst="downArrow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2800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5E49ABBD-2928-433D-B8E5-961F20E6F8B2}"/>
              </a:ext>
            </a:extLst>
          </p:cNvPr>
          <p:cNvSpPr/>
          <p:nvPr/>
        </p:nvSpPr>
        <p:spPr>
          <a:xfrm rot="5400000">
            <a:off x="4514432" y="3712066"/>
            <a:ext cx="238518" cy="1015983"/>
          </a:xfrm>
          <a:prstGeom prst="downArrow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2800"/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21400F1B-9E1C-4314-A335-31EC13517230}"/>
              </a:ext>
            </a:extLst>
          </p:cNvPr>
          <p:cNvSpPr/>
          <p:nvPr/>
        </p:nvSpPr>
        <p:spPr>
          <a:xfrm rot="5400000">
            <a:off x="4497833" y="4620062"/>
            <a:ext cx="238518" cy="1015983"/>
          </a:xfrm>
          <a:prstGeom prst="downArrow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2800"/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D2A06D92-5B7D-429D-8606-3EC4E23FD0FC}"/>
              </a:ext>
            </a:extLst>
          </p:cNvPr>
          <p:cNvSpPr/>
          <p:nvPr/>
        </p:nvSpPr>
        <p:spPr>
          <a:xfrm rot="5400000">
            <a:off x="4476245" y="5485851"/>
            <a:ext cx="238518" cy="1015983"/>
          </a:xfrm>
          <a:prstGeom prst="downArrow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423853-09CA-459E-A8AD-DE69B496E3D4}"/>
              </a:ext>
            </a:extLst>
          </p:cNvPr>
          <p:cNvSpPr txBox="1"/>
          <p:nvPr/>
        </p:nvSpPr>
        <p:spPr>
          <a:xfrm>
            <a:off x="107504" y="44624"/>
            <a:ext cx="3045226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2000" b="1" dirty="0">
                <a:solidFill>
                  <a:schemeClr val="bg1"/>
                </a:solidFill>
                <a:cs typeface="+mj-cs"/>
              </a:rPr>
              <a:t>سورة الفاتحة – التربية الإسلامية </a:t>
            </a:r>
          </a:p>
        </p:txBody>
      </p:sp>
    </p:spTree>
    <p:extLst>
      <p:ext uri="{BB962C8B-B14F-4D97-AF65-F5344CB8AC3E}">
        <p14:creationId xmlns:p14="http://schemas.microsoft.com/office/powerpoint/2010/main" val="243658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 معاني كلمات الفات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9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609156-1091-4F65-85C7-84245F814B93}"/>
              </a:ext>
            </a:extLst>
          </p:cNvPr>
          <p:cNvSpPr/>
          <p:nvPr/>
        </p:nvSpPr>
        <p:spPr>
          <a:xfrm>
            <a:off x="4566774" y="260648"/>
            <a:ext cx="504056" cy="680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BF1253FF-1322-4587-9C30-44AE865EC44E}"/>
              </a:ext>
            </a:extLst>
          </p:cNvPr>
          <p:cNvSpPr/>
          <p:nvPr/>
        </p:nvSpPr>
        <p:spPr>
          <a:xfrm>
            <a:off x="4139952" y="260648"/>
            <a:ext cx="2808312" cy="2006545"/>
          </a:xfrm>
          <a:prstGeom prst="cloudCallout">
            <a:avLst>
              <a:gd name="adj1" fmla="val -130229"/>
              <a:gd name="adj2" fmla="val 38871"/>
            </a:avLst>
          </a:prstGeom>
          <a:solidFill>
            <a:srgbClr val="FAC2D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rgbClr val="A50021"/>
                </a:solidFill>
                <a:latin typeface="Al-Mateen" panose="02060803050605020204" pitchFamily="18" charset="-78"/>
                <a:cs typeface="Al-Mateen" panose="02060803050605020204" pitchFamily="18" charset="-78"/>
              </a:rPr>
              <a:t>أقرأ وأفهم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ED4B63-CCEC-4F33-9B1C-00A5D94A494E}"/>
              </a:ext>
            </a:extLst>
          </p:cNvPr>
          <p:cNvSpPr/>
          <p:nvPr/>
        </p:nvSpPr>
        <p:spPr>
          <a:xfrm>
            <a:off x="818567" y="2521162"/>
            <a:ext cx="8055111" cy="38806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571500" indent="-571500" algn="r" rtl="1">
              <a:buFont typeface="Wingdings" pitchFamily="2" charset="2"/>
              <a:buChar char="v"/>
            </a:pPr>
            <a:r>
              <a:rPr lang="ar-BH" sz="4200" b="1" dirty="0">
                <a:solidFill>
                  <a:schemeClr val="tx1"/>
                </a:solidFill>
                <a:cs typeface="+mj-cs"/>
              </a:rPr>
              <a:t>المُسلمُ يَحمدُ اللهَ تعالى على نعَمه.</a:t>
            </a:r>
          </a:p>
          <a:p>
            <a:pPr marL="571500" indent="-571500" algn="r" rtl="1">
              <a:buFont typeface="Wingdings" pitchFamily="2" charset="2"/>
              <a:buChar char="v"/>
            </a:pPr>
            <a:r>
              <a:rPr lang="ar-BH" sz="4200" b="1" dirty="0">
                <a:solidFill>
                  <a:schemeClr val="tx1"/>
                </a:solidFill>
                <a:cs typeface="+mj-cs"/>
              </a:rPr>
              <a:t>المُسلمُ يُصدّقُ بيومِ القِيامة.</a:t>
            </a:r>
          </a:p>
          <a:p>
            <a:pPr marL="571500" indent="-571500" algn="r" rtl="1">
              <a:buFont typeface="Wingdings" pitchFamily="2" charset="2"/>
              <a:buChar char="v"/>
            </a:pPr>
            <a:r>
              <a:rPr lang="ar-BH" sz="4200" b="1" dirty="0">
                <a:solidFill>
                  <a:schemeClr val="tx1"/>
                </a:solidFill>
                <a:cs typeface="+mj-cs"/>
              </a:rPr>
              <a:t>مِنْ أَساليب شُكرِ اللهِ على نِعَمه:</a:t>
            </a:r>
            <a:endParaRPr lang="en-US" sz="4200" b="1" dirty="0">
              <a:solidFill>
                <a:schemeClr val="tx1"/>
              </a:solidFill>
              <a:cs typeface="+mj-cs"/>
            </a:endParaRPr>
          </a:p>
          <a:p>
            <a:pPr marL="571500" indent="-571500" algn="r" rtl="1"/>
            <a:r>
              <a:rPr lang="en-US" sz="4200" b="1" dirty="0">
                <a:solidFill>
                  <a:schemeClr val="tx1"/>
                </a:solidFill>
                <a:cs typeface="+mj-cs"/>
              </a:rPr>
              <a:t>     </a:t>
            </a:r>
            <a:r>
              <a:rPr lang="ar-BH" sz="4200" b="1" dirty="0">
                <a:solidFill>
                  <a:schemeClr val="tx1"/>
                </a:solidFill>
                <a:cs typeface="+mj-cs"/>
              </a:rPr>
              <a:t>عبادتُهُ، والاستعانَةُ بهِ وحدهُ دونَ سِواه.</a:t>
            </a:r>
          </a:p>
          <a:p>
            <a:pPr marL="571500" indent="-571500" algn="r" rtl="1">
              <a:buFont typeface="Wingdings" pitchFamily="2" charset="2"/>
              <a:buChar char="v"/>
            </a:pPr>
            <a:r>
              <a:rPr lang="ar-BH" sz="4200" b="1" dirty="0">
                <a:solidFill>
                  <a:schemeClr val="tx1"/>
                </a:solidFill>
                <a:cs typeface="+mj-cs"/>
              </a:rPr>
              <a:t>الإسلامُ هو صِرَاطُ اللهُ المُستَقيم.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423853-09CA-459E-A8AD-DE69B496E3D4}"/>
              </a:ext>
            </a:extLst>
          </p:cNvPr>
          <p:cNvSpPr txBox="1"/>
          <p:nvPr/>
        </p:nvSpPr>
        <p:spPr>
          <a:xfrm>
            <a:off x="107504" y="44624"/>
            <a:ext cx="3045226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2000" b="1" dirty="0">
                <a:solidFill>
                  <a:schemeClr val="bg1"/>
                </a:solidFill>
                <a:cs typeface="+mj-cs"/>
              </a:rPr>
              <a:t>سورة الفاتحة – التربية الإسلامية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3" y="630812"/>
            <a:ext cx="2301399" cy="315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9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 أقرأ وأفهم الفات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B4674-B6C0-490B-A530-113A7024B7F4}"/>
              </a:ext>
            </a:extLst>
          </p:cNvPr>
          <p:cNvGrpSpPr/>
          <p:nvPr/>
        </p:nvGrpSpPr>
        <p:grpSpPr>
          <a:xfrm>
            <a:off x="277754" y="1470651"/>
            <a:ext cx="8657896" cy="3600400"/>
            <a:chOff x="250090" y="980729"/>
            <a:chExt cx="8681038" cy="36004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BB7BD9-3836-44DA-879C-BE115562BB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9291" t="33193" r="31312" b="37845"/>
            <a:stretch/>
          </p:blipFill>
          <p:spPr>
            <a:xfrm>
              <a:off x="250090" y="980729"/>
              <a:ext cx="8681038" cy="36004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4B1CE9F-AFF0-4AAB-9761-7F21A99B0EBA}"/>
                </a:ext>
              </a:extLst>
            </p:cNvPr>
            <p:cNvSpPr/>
            <p:nvPr/>
          </p:nvSpPr>
          <p:spPr>
            <a:xfrm>
              <a:off x="467544" y="2204864"/>
              <a:ext cx="6768752" cy="2170010"/>
            </a:xfrm>
            <a:prstGeom prst="rect">
              <a:avLst/>
            </a:prstGeom>
            <a:solidFill>
              <a:srgbClr val="FFFF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D92A783-EDE4-4E91-B61D-F5BBFAF227E6}"/>
              </a:ext>
            </a:extLst>
          </p:cNvPr>
          <p:cNvSpPr/>
          <p:nvPr/>
        </p:nvSpPr>
        <p:spPr>
          <a:xfrm>
            <a:off x="461085" y="2874846"/>
            <a:ext cx="6912768" cy="7200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457200" indent="-457200" algn="r" rtl="1">
              <a:buFont typeface="Wingdings" pitchFamily="2" charset="2"/>
              <a:buChar char="v"/>
            </a:pPr>
            <a:r>
              <a:rPr lang="ar-BH" sz="2800" b="1" dirty="0">
                <a:solidFill>
                  <a:schemeClr val="tx1"/>
                </a:solidFill>
                <a:cs typeface="+mj-cs"/>
              </a:rPr>
              <a:t>سُورةُ الفاتحة تُسمَّى أمُ الكتاب ـ أي: أُمُ القُرآن الكريم.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7ED48B-A52C-4557-9195-8557A6257DAC}"/>
              </a:ext>
            </a:extLst>
          </p:cNvPr>
          <p:cNvSpPr/>
          <p:nvPr/>
        </p:nvSpPr>
        <p:spPr>
          <a:xfrm>
            <a:off x="461084" y="3918922"/>
            <a:ext cx="6854893" cy="7200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457200" indent="-457200" algn="r" rtl="1">
              <a:buFont typeface="Wingdings" pitchFamily="2" charset="2"/>
              <a:buChar char="v"/>
            </a:pPr>
            <a:r>
              <a:rPr lang="ar-BH" sz="2800" b="1" dirty="0">
                <a:solidFill>
                  <a:schemeClr val="tx1"/>
                </a:solidFill>
                <a:cs typeface="+mj-cs"/>
              </a:rPr>
              <a:t>المُسلم يَبدأ أَعمَالهَ بـ (بِسمِ الله) ويُنهيها بـ (الحَمدُ لله).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423853-09CA-459E-A8AD-DE69B496E3D4}"/>
              </a:ext>
            </a:extLst>
          </p:cNvPr>
          <p:cNvSpPr txBox="1"/>
          <p:nvPr/>
        </p:nvSpPr>
        <p:spPr>
          <a:xfrm>
            <a:off x="107504" y="44624"/>
            <a:ext cx="3045226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2000" b="1" dirty="0">
                <a:solidFill>
                  <a:schemeClr val="bg1"/>
                </a:solidFill>
                <a:cs typeface="+mj-cs"/>
              </a:rPr>
              <a:t>سورة الفاتحة – التربية الإسلامية </a:t>
            </a:r>
          </a:p>
        </p:txBody>
      </p:sp>
    </p:spTree>
    <p:extLst>
      <p:ext uri="{BB962C8B-B14F-4D97-AF65-F5344CB8AC3E}">
        <p14:creationId xmlns:p14="http://schemas.microsoft.com/office/powerpoint/2010/main" val="104471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أتعلم من الفات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6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76727" y="296220"/>
            <a:ext cx="1224136" cy="523220"/>
          </a:xfrm>
          <a:prstGeom prst="rect">
            <a:avLst/>
          </a:prstGeom>
          <a:solidFill>
            <a:srgbClr val="C00000"/>
          </a:solidFill>
          <a:ln w="539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A144BFF-053E-4B99-9FB3-07572A9880E9}"/>
              </a:ext>
            </a:extLst>
          </p:cNvPr>
          <p:cNvSpPr/>
          <p:nvPr/>
        </p:nvSpPr>
        <p:spPr>
          <a:xfrm>
            <a:off x="1806607" y="1011504"/>
            <a:ext cx="6768752" cy="499494"/>
          </a:xfrm>
          <a:prstGeom prst="roundRect">
            <a:avLst/>
          </a:prstGeom>
          <a:solidFill>
            <a:srgbClr val="C00000"/>
          </a:solidFill>
          <a:ln w="825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BH" sz="2800" b="1" dirty="0">
                <a:solidFill>
                  <a:schemeClr val="bg1"/>
                </a:solidFill>
              </a:rPr>
              <a:t>أُرتّب آيات سورة الفاتحة بوضع الأرقام من (1) إلى (7):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12290D-90AD-4EF8-8B04-880F615433B7}"/>
              </a:ext>
            </a:extLst>
          </p:cNvPr>
          <p:cNvSpPr/>
          <p:nvPr/>
        </p:nvSpPr>
        <p:spPr>
          <a:xfrm>
            <a:off x="5137976" y="3060249"/>
            <a:ext cx="28184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r"/>
            <a:r>
              <a:rPr lang="ar-BH" sz="2800" b="1" dirty="0"/>
              <a:t>بِسْمِ اللَّهِ الرَّحْمَنِ الرَّحِيمِ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4F8951-CC1D-4277-980F-69C9407C282F}"/>
              </a:ext>
            </a:extLst>
          </p:cNvPr>
          <p:cNvSpPr/>
          <p:nvPr/>
        </p:nvSpPr>
        <p:spPr>
          <a:xfrm>
            <a:off x="5220072" y="5868561"/>
            <a:ext cx="2651688" cy="523220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pPr algn="r"/>
            <a:r>
              <a:rPr lang="ar-BH" sz="2800" b="1" dirty="0"/>
              <a:t>الْحَمْدُ لِلَّهِ رَبِّ الْعَالَمِينَ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65123B-6A8E-4681-9199-085A6908FBDB}"/>
              </a:ext>
            </a:extLst>
          </p:cNvPr>
          <p:cNvSpPr/>
          <p:nvPr/>
        </p:nvSpPr>
        <p:spPr>
          <a:xfrm>
            <a:off x="6084168" y="5085184"/>
            <a:ext cx="1867819" cy="523220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pPr algn="r"/>
            <a:r>
              <a:rPr lang="ar-BH" sz="2800" b="1" dirty="0"/>
              <a:t>الرَّحْمَنِ الرَّحِيمِ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A568E6B-1D5C-4ADE-BAFD-6BEC867B0827}"/>
              </a:ext>
            </a:extLst>
          </p:cNvPr>
          <p:cNvSpPr/>
          <p:nvPr/>
        </p:nvSpPr>
        <p:spPr>
          <a:xfrm>
            <a:off x="6081763" y="4452236"/>
            <a:ext cx="1850186" cy="523220"/>
          </a:xfrm>
          <a:prstGeom prst="rect">
            <a:avLst/>
          </a:prstGeom>
          <a:solidFill>
            <a:srgbClr val="CCFFFF"/>
          </a:solidFill>
        </p:spPr>
        <p:txBody>
          <a:bodyPr wrap="none">
            <a:spAutoFit/>
          </a:bodyPr>
          <a:lstStyle/>
          <a:p>
            <a:pPr algn="r"/>
            <a:r>
              <a:rPr lang="ar-BH" sz="2800" b="1" dirty="0" err="1"/>
              <a:t>مَـٰلِكِ</a:t>
            </a:r>
            <a:r>
              <a:rPr lang="ar-BH" sz="2800" b="1" dirty="0"/>
              <a:t> يَوْمِ </a:t>
            </a:r>
            <a:r>
              <a:rPr lang="ar-BH" sz="2800" b="1" dirty="0" err="1"/>
              <a:t>ٱلدِّينِ</a:t>
            </a:r>
            <a:endParaRPr lang="ar-BH" sz="2800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C2B16A-7FEF-40ED-A5E4-BE9B289D5DD7}"/>
              </a:ext>
            </a:extLst>
          </p:cNvPr>
          <p:cNvSpPr/>
          <p:nvPr/>
        </p:nvSpPr>
        <p:spPr>
          <a:xfrm>
            <a:off x="5109122" y="3780329"/>
            <a:ext cx="283923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r"/>
            <a:r>
              <a:rPr lang="ar-BH" sz="2800" b="1" dirty="0"/>
              <a:t>إِيَّاكَ نَعْبُدُ وَإِيَّاكَ نَسْتَعِينُ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B9B2542-88DD-4A84-A6BF-7649B136A5E3}"/>
              </a:ext>
            </a:extLst>
          </p:cNvPr>
          <p:cNvSpPr/>
          <p:nvPr/>
        </p:nvSpPr>
        <p:spPr>
          <a:xfrm>
            <a:off x="5219019" y="1661066"/>
            <a:ext cx="277191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r"/>
            <a:r>
              <a:rPr lang="ar-BH" sz="2800" b="1" dirty="0"/>
              <a:t>اهْدِنَا الصِّرَاطَ الْمُسْتَقِيمَ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3AE8342-4652-4E14-B451-1785C4D5E319}"/>
              </a:ext>
            </a:extLst>
          </p:cNvPr>
          <p:cNvSpPr/>
          <p:nvPr/>
        </p:nvSpPr>
        <p:spPr>
          <a:xfrm>
            <a:off x="908544" y="2304284"/>
            <a:ext cx="708238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r"/>
            <a:r>
              <a:rPr lang="ar-BH" sz="2800" b="1" dirty="0"/>
              <a:t>صِرَاطَ الَّذِينَ أَنْعَمْتَ عَلَيْهِمْ غَيْرِ الْمَغْضُوبِ عَلَيْهِمْ وَلَا الضَّالِّينَ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1DF82B-2D86-4C3A-BA66-3BF653C58577}"/>
              </a:ext>
            </a:extLst>
          </p:cNvPr>
          <p:cNvSpPr/>
          <p:nvPr/>
        </p:nvSpPr>
        <p:spPr>
          <a:xfrm>
            <a:off x="8208183" y="1683399"/>
            <a:ext cx="612289" cy="5554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cs typeface="+mj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6AB35D7-B389-45B2-B895-99BC296AF0A2}"/>
              </a:ext>
            </a:extLst>
          </p:cNvPr>
          <p:cNvSpPr/>
          <p:nvPr/>
        </p:nvSpPr>
        <p:spPr>
          <a:xfrm>
            <a:off x="8219051" y="2394768"/>
            <a:ext cx="612289" cy="5554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cs typeface="+mj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287550F-A132-4222-A92A-5F82B53BACD8}"/>
              </a:ext>
            </a:extLst>
          </p:cNvPr>
          <p:cNvSpPr/>
          <p:nvPr/>
        </p:nvSpPr>
        <p:spPr>
          <a:xfrm>
            <a:off x="8208183" y="3066182"/>
            <a:ext cx="612289" cy="5554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cs typeface="+mj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CBBD437-0A09-4C5C-853F-38CE5E5C9B10}"/>
              </a:ext>
            </a:extLst>
          </p:cNvPr>
          <p:cNvSpPr/>
          <p:nvPr/>
        </p:nvSpPr>
        <p:spPr>
          <a:xfrm>
            <a:off x="8208183" y="3789040"/>
            <a:ext cx="612289" cy="5554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cs typeface="+mj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9C52BD2-78C9-4472-B97A-25A88F376D76}"/>
              </a:ext>
            </a:extLst>
          </p:cNvPr>
          <p:cNvSpPr/>
          <p:nvPr/>
        </p:nvSpPr>
        <p:spPr>
          <a:xfrm>
            <a:off x="8208183" y="4491711"/>
            <a:ext cx="612289" cy="5554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cs typeface="+mj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1335DA4-D568-4B15-9BB3-7F3C0898470B}"/>
              </a:ext>
            </a:extLst>
          </p:cNvPr>
          <p:cNvSpPr/>
          <p:nvPr/>
        </p:nvSpPr>
        <p:spPr>
          <a:xfrm>
            <a:off x="8208183" y="5162405"/>
            <a:ext cx="612289" cy="5554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cs typeface="+mj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EA676CF-A6F4-4E17-97AD-2EBDDE6C016F}"/>
              </a:ext>
            </a:extLst>
          </p:cNvPr>
          <p:cNvSpPr/>
          <p:nvPr/>
        </p:nvSpPr>
        <p:spPr>
          <a:xfrm>
            <a:off x="8211464" y="5880441"/>
            <a:ext cx="612289" cy="5554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cs typeface="+mj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1157EB7-CF37-4D98-8E25-BB5E69795190}"/>
              </a:ext>
            </a:extLst>
          </p:cNvPr>
          <p:cNvSpPr/>
          <p:nvPr/>
        </p:nvSpPr>
        <p:spPr>
          <a:xfrm>
            <a:off x="8288795" y="3006229"/>
            <a:ext cx="389850" cy="584775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ar-BH" sz="3200" b="1" dirty="0">
                <a:solidFill>
                  <a:srgbClr val="A50021"/>
                </a:solidFill>
                <a:cs typeface="+mj-cs"/>
              </a:rPr>
              <a:t>1</a:t>
            </a:r>
            <a:endParaRPr lang="en-US" sz="3200" b="1" dirty="0">
              <a:solidFill>
                <a:srgbClr val="A50021"/>
              </a:solidFill>
              <a:cs typeface="+mj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78BD6E5-375E-4D75-AE7F-8C31FD961681}"/>
              </a:ext>
            </a:extLst>
          </p:cNvPr>
          <p:cNvSpPr/>
          <p:nvPr/>
        </p:nvSpPr>
        <p:spPr>
          <a:xfrm>
            <a:off x="8294443" y="5868561"/>
            <a:ext cx="389850" cy="584775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ar-BH" sz="3200" b="1" dirty="0">
                <a:solidFill>
                  <a:srgbClr val="A50021"/>
                </a:solidFill>
                <a:cs typeface="+mj-cs"/>
              </a:rPr>
              <a:t>2</a:t>
            </a:r>
            <a:endParaRPr lang="en-US" sz="3200" b="1" dirty="0">
              <a:solidFill>
                <a:srgbClr val="A50021"/>
              </a:solidFill>
              <a:cs typeface="+mj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54CFF16-BA9A-4FA5-AEE9-11094E3C4E4E}"/>
              </a:ext>
            </a:extLst>
          </p:cNvPr>
          <p:cNvSpPr/>
          <p:nvPr/>
        </p:nvSpPr>
        <p:spPr>
          <a:xfrm>
            <a:off x="8273905" y="5077861"/>
            <a:ext cx="389850" cy="584775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ar-BH" sz="3200" b="1" dirty="0">
                <a:solidFill>
                  <a:srgbClr val="A50021"/>
                </a:solidFill>
                <a:cs typeface="+mj-cs"/>
              </a:rPr>
              <a:t>3</a:t>
            </a:r>
            <a:endParaRPr lang="en-US" sz="3200" b="1" dirty="0">
              <a:solidFill>
                <a:srgbClr val="A50021"/>
              </a:solidFill>
              <a:cs typeface="+mj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F20823-7EC5-4921-ADE2-8F4F0D91A10A}"/>
              </a:ext>
            </a:extLst>
          </p:cNvPr>
          <p:cNvSpPr/>
          <p:nvPr/>
        </p:nvSpPr>
        <p:spPr>
          <a:xfrm>
            <a:off x="8273904" y="4428401"/>
            <a:ext cx="389850" cy="584775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ar-BH" sz="3200" b="1" dirty="0">
                <a:solidFill>
                  <a:srgbClr val="A50021"/>
                </a:solidFill>
                <a:cs typeface="+mj-cs"/>
              </a:rPr>
              <a:t>4</a:t>
            </a:r>
            <a:endParaRPr lang="en-US" sz="3200" b="1" dirty="0">
              <a:solidFill>
                <a:srgbClr val="A50021"/>
              </a:solidFill>
              <a:cs typeface="+mj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3DF8496-C1B8-4768-9E35-5D78FB0CF36E}"/>
              </a:ext>
            </a:extLst>
          </p:cNvPr>
          <p:cNvSpPr/>
          <p:nvPr/>
        </p:nvSpPr>
        <p:spPr>
          <a:xfrm>
            <a:off x="8265639" y="3712397"/>
            <a:ext cx="389850" cy="584775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ar-BH" sz="3200" b="1" dirty="0">
                <a:solidFill>
                  <a:srgbClr val="A50021"/>
                </a:solidFill>
                <a:cs typeface="+mj-cs"/>
              </a:rPr>
              <a:t>5</a:t>
            </a:r>
            <a:endParaRPr lang="en-US" sz="3200" b="1" dirty="0">
              <a:solidFill>
                <a:srgbClr val="A50021"/>
              </a:solidFill>
              <a:cs typeface="+mj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8E03953-B21F-43B3-94EA-BBCC8CB54717}"/>
              </a:ext>
            </a:extLst>
          </p:cNvPr>
          <p:cNvSpPr/>
          <p:nvPr/>
        </p:nvSpPr>
        <p:spPr>
          <a:xfrm>
            <a:off x="8273904" y="1628800"/>
            <a:ext cx="389850" cy="584775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ar-BH" sz="3200" b="1" dirty="0">
                <a:solidFill>
                  <a:srgbClr val="A50021"/>
                </a:solidFill>
                <a:cs typeface="+mj-cs"/>
              </a:rPr>
              <a:t>6</a:t>
            </a:r>
            <a:endParaRPr lang="en-US" sz="3200" b="1" dirty="0">
              <a:solidFill>
                <a:srgbClr val="A50021"/>
              </a:solidFill>
              <a:cs typeface="+mj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6E1726F-7103-4AB2-A0F0-B1C252AC5CC8}"/>
              </a:ext>
            </a:extLst>
          </p:cNvPr>
          <p:cNvSpPr/>
          <p:nvPr/>
        </p:nvSpPr>
        <p:spPr>
          <a:xfrm>
            <a:off x="8288795" y="2333006"/>
            <a:ext cx="389850" cy="584775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ar-BH" sz="3200" b="1" dirty="0">
                <a:solidFill>
                  <a:srgbClr val="A50021"/>
                </a:solidFill>
                <a:cs typeface="+mj-cs"/>
              </a:rPr>
              <a:t>7</a:t>
            </a:r>
            <a:endParaRPr lang="en-US" sz="3200" b="1" dirty="0">
              <a:solidFill>
                <a:srgbClr val="A50021"/>
              </a:solidFill>
              <a:cs typeface="+mj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423853-09CA-459E-A8AD-DE69B496E3D4}"/>
              </a:ext>
            </a:extLst>
          </p:cNvPr>
          <p:cNvSpPr txBox="1"/>
          <p:nvPr/>
        </p:nvSpPr>
        <p:spPr>
          <a:xfrm>
            <a:off x="107504" y="76562"/>
            <a:ext cx="3045226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2000" b="1" dirty="0">
                <a:solidFill>
                  <a:schemeClr val="bg1"/>
                </a:solidFill>
                <a:cs typeface="+mj-cs"/>
              </a:rPr>
              <a:t>سورة الفاتحة – التربية الإسلامية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665123B-6A8E-4681-9199-085A6908FBDB}"/>
              </a:ext>
            </a:extLst>
          </p:cNvPr>
          <p:cNvSpPr/>
          <p:nvPr/>
        </p:nvSpPr>
        <p:spPr>
          <a:xfrm>
            <a:off x="755576" y="4964975"/>
            <a:ext cx="1878232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BH" sz="2400" b="1" dirty="0">
                <a:solidFill>
                  <a:schemeClr val="bg1"/>
                </a:solidFill>
                <a:latin typeface="Abadi" panose="020B0604020202020204" pitchFamily="34" charset="0"/>
              </a:rPr>
              <a:t>أتأكد من حفظي بالاستماع إلى القارئ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08C79B8-83D0-4A08-A301-4283033C59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04" t="10475" b="3980"/>
          <a:stretch/>
        </p:blipFill>
        <p:spPr>
          <a:xfrm rot="420269">
            <a:off x="1003092" y="2468498"/>
            <a:ext cx="4029323" cy="430598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71151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 Nashat Fateh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3000"/>
                            </p:stCondLst>
                            <p:childTnLst>
                              <p:par>
                                <p:cTn id="89" presetID="3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0"/>
                            </p:stCondLst>
                            <p:childTnLst>
                              <p:par>
                                <p:cTn id="96" presetID="50" presetClass="entr" presetSubtype="0" decel="10000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8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5500"/>
                            </p:stCondLst>
                            <p:childTnLst>
                              <p:par>
                                <p:cTn id="106" presetID="26" presetClass="entr" presetSubtype="0" fill="hold" grpId="0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8500"/>
                            </p:stCondLst>
                            <p:childTnLst>
                              <p:par>
                                <p:cTn id="1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  <p:bldP spid="14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45" grpId="0"/>
      <p:bldP spid="4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C41E9B5-DFA0-4BEC-9CAB-19BA5AD76A30}"/>
              </a:ext>
            </a:extLst>
          </p:cNvPr>
          <p:cNvSpPr txBox="1"/>
          <p:nvPr/>
        </p:nvSpPr>
        <p:spPr>
          <a:xfrm>
            <a:off x="7740352" y="116632"/>
            <a:ext cx="1224136" cy="584775"/>
          </a:xfrm>
          <a:prstGeom prst="rect">
            <a:avLst/>
          </a:prstGeom>
          <a:solidFill>
            <a:srgbClr val="C00000"/>
          </a:solidFill>
          <a:ln w="539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B8F3F6D-51A7-49E7-9B1C-3FB33FCAD902}"/>
              </a:ext>
            </a:extLst>
          </p:cNvPr>
          <p:cNvSpPr/>
          <p:nvPr/>
        </p:nvSpPr>
        <p:spPr>
          <a:xfrm>
            <a:off x="2250733" y="1150807"/>
            <a:ext cx="5184576" cy="682997"/>
          </a:xfrm>
          <a:prstGeom prst="roundRect">
            <a:avLst/>
          </a:prstGeom>
          <a:solidFill>
            <a:srgbClr val="C00000"/>
          </a:solidFill>
          <a:ln w="825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BH" sz="3400" b="1" dirty="0">
                <a:solidFill>
                  <a:schemeClr val="bg1"/>
                </a:solidFill>
              </a:rPr>
              <a:t>أَصِلُ بينَ الكَلمة ومَعناها فيما يلي :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C3E404C-469D-42A7-9AEF-A3CD73396254}"/>
              </a:ext>
            </a:extLst>
          </p:cNvPr>
          <p:cNvSpPr/>
          <p:nvPr/>
        </p:nvSpPr>
        <p:spPr>
          <a:xfrm>
            <a:off x="6300190" y="2251613"/>
            <a:ext cx="2439355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90000"/>
            </a:schemeClr>
          </a:solidFill>
          <a:ln w="53975"/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422" tIns="53422" rIns="53422" bIns="53422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2800" b="1" kern="1200" dirty="0"/>
              <a:t>رَبّ العَالَمِين</a:t>
            </a:r>
            <a:endParaRPr lang="en-US" sz="2800" b="1" kern="12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E4AF311-9BA7-4FFD-BF15-DE0A990161B6}"/>
              </a:ext>
            </a:extLst>
          </p:cNvPr>
          <p:cNvSpPr/>
          <p:nvPr/>
        </p:nvSpPr>
        <p:spPr>
          <a:xfrm>
            <a:off x="6300190" y="3576896"/>
            <a:ext cx="2439355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90000"/>
            </a:schemeClr>
          </a:solidFill>
          <a:ln w="53975"/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422" tIns="53422" rIns="53422" bIns="53422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2800" b="1" kern="1200" dirty="0"/>
              <a:t>يَومِ الدّين</a:t>
            </a:r>
            <a:endParaRPr lang="en-US" sz="2800" b="1" kern="12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FEA3E2E-9A7A-478A-B80E-7E9442A9822C}"/>
              </a:ext>
            </a:extLst>
          </p:cNvPr>
          <p:cNvSpPr/>
          <p:nvPr/>
        </p:nvSpPr>
        <p:spPr>
          <a:xfrm>
            <a:off x="6300192" y="4909462"/>
            <a:ext cx="2439355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90000"/>
            </a:schemeClr>
          </a:solidFill>
          <a:ln w="53975"/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422" tIns="53422" rIns="53422" bIns="53422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2800" b="1" kern="1200" dirty="0"/>
              <a:t>الصّرَاطَ المُستَقيم</a:t>
            </a:r>
            <a:r>
              <a:rPr lang="ar-SA" sz="2800" b="1" kern="1200" dirty="0"/>
              <a:t> </a:t>
            </a:r>
            <a:endParaRPr lang="en-US" sz="2800" b="1" kern="12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95DB190-98C4-4D40-824A-F55A0B0EA0F8}"/>
              </a:ext>
            </a:extLst>
          </p:cNvPr>
          <p:cNvSpPr/>
          <p:nvPr/>
        </p:nvSpPr>
        <p:spPr>
          <a:xfrm>
            <a:off x="679928" y="4849936"/>
            <a:ext cx="3141611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90000"/>
            </a:schemeClr>
          </a:solidFill>
          <a:ln w="53975"/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422" tIns="53422" rIns="53422" bIns="53422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2800" b="1" kern="1200" dirty="0"/>
              <a:t>مُرَبيهم ومُدبّر أُمورِهِم</a:t>
            </a:r>
            <a:endParaRPr lang="en-US" sz="2800" b="1" kern="12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99C5C78-7E67-41BC-9C6E-7A844FEA4168}"/>
              </a:ext>
            </a:extLst>
          </p:cNvPr>
          <p:cNvSpPr/>
          <p:nvPr/>
        </p:nvSpPr>
        <p:spPr>
          <a:xfrm>
            <a:off x="993223" y="2195967"/>
            <a:ext cx="2828316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90000"/>
            </a:schemeClr>
          </a:solidFill>
          <a:ln w="53975"/>
          <a:effectLst/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422" tIns="53422" rIns="53422" bIns="53422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2800" b="1" kern="1200" dirty="0"/>
              <a:t>يَوم القِيَامة</a:t>
            </a:r>
            <a:endParaRPr lang="en-US" sz="2800" b="1" kern="12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0DCE68A-F439-45F3-BF36-44F75A2F82AE}"/>
              </a:ext>
            </a:extLst>
          </p:cNvPr>
          <p:cNvSpPr/>
          <p:nvPr/>
        </p:nvSpPr>
        <p:spPr>
          <a:xfrm>
            <a:off x="242763" y="3456598"/>
            <a:ext cx="4329237" cy="608168"/>
          </a:xfrm>
          <a:custGeom>
            <a:avLst/>
            <a:gdLst>
              <a:gd name="connsiteX0" fmla="*/ 0 w 3267565"/>
              <a:gd name="connsiteY0" fmla="*/ 60984 h 609838"/>
              <a:gd name="connsiteX1" fmla="*/ 60984 w 3267565"/>
              <a:gd name="connsiteY1" fmla="*/ 0 h 609838"/>
              <a:gd name="connsiteX2" fmla="*/ 3206581 w 3267565"/>
              <a:gd name="connsiteY2" fmla="*/ 0 h 609838"/>
              <a:gd name="connsiteX3" fmla="*/ 3267565 w 3267565"/>
              <a:gd name="connsiteY3" fmla="*/ 60984 h 609838"/>
              <a:gd name="connsiteX4" fmla="*/ 3267565 w 3267565"/>
              <a:gd name="connsiteY4" fmla="*/ 548854 h 609838"/>
              <a:gd name="connsiteX5" fmla="*/ 3206581 w 3267565"/>
              <a:gd name="connsiteY5" fmla="*/ 609838 h 609838"/>
              <a:gd name="connsiteX6" fmla="*/ 60984 w 3267565"/>
              <a:gd name="connsiteY6" fmla="*/ 609838 h 609838"/>
              <a:gd name="connsiteX7" fmla="*/ 0 w 3267565"/>
              <a:gd name="connsiteY7" fmla="*/ 548854 h 609838"/>
              <a:gd name="connsiteX8" fmla="*/ 0 w 326756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756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3206581" y="0"/>
                </a:lnTo>
                <a:cubicBezTo>
                  <a:pt x="3240262" y="0"/>
                  <a:pt x="3267565" y="27303"/>
                  <a:pt x="3267565" y="60984"/>
                </a:cubicBezTo>
                <a:lnTo>
                  <a:pt x="3267565" y="548854"/>
                </a:lnTo>
                <a:cubicBezTo>
                  <a:pt x="3267565" y="582535"/>
                  <a:pt x="3240262" y="609838"/>
                  <a:pt x="320658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90000"/>
            </a:schemeClr>
          </a:solidFill>
          <a:ln w="53975"/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422" tIns="53422" rIns="53422" bIns="53422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2800" b="1" kern="1200" dirty="0"/>
              <a:t>الطَّريق الوَاضح الذي لا اعوجاجَ فِيه</a:t>
            </a:r>
            <a:endParaRPr lang="en-US" sz="2800" b="1" kern="1200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2AA44C4E-ADEA-4171-A0A2-127242D1225B}"/>
              </a:ext>
            </a:extLst>
          </p:cNvPr>
          <p:cNvSpPr/>
          <p:nvPr/>
        </p:nvSpPr>
        <p:spPr>
          <a:xfrm rot="12188803">
            <a:off x="3834656" y="3135798"/>
            <a:ext cx="2461980" cy="248265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F0A6C5A-FDE4-49C9-8B2C-F5E593BCEA80}"/>
              </a:ext>
            </a:extLst>
          </p:cNvPr>
          <p:cNvSpPr/>
          <p:nvPr/>
        </p:nvSpPr>
        <p:spPr>
          <a:xfrm rot="12188803">
            <a:off x="3801622" y="4550966"/>
            <a:ext cx="2461980" cy="248265"/>
          </a:xfrm>
          <a:prstGeom prst="rightArrow">
            <a:avLst/>
          </a:prstGeom>
          <a:solidFill>
            <a:srgbClr val="B27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53A05B6F-1D23-4651-9FA0-9341760C9980}"/>
              </a:ext>
            </a:extLst>
          </p:cNvPr>
          <p:cNvSpPr/>
          <p:nvPr/>
        </p:nvSpPr>
        <p:spPr>
          <a:xfrm rot="8084687">
            <a:off x="3501256" y="3880242"/>
            <a:ext cx="3190059" cy="236240"/>
          </a:xfrm>
          <a:prstGeom prst="rightArrow">
            <a:avLst/>
          </a:prstGeom>
          <a:solidFill>
            <a:srgbClr val="8E8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423853-09CA-459E-A8AD-DE69B496E3D4}"/>
              </a:ext>
            </a:extLst>
          </p:cNvPr>
          <p:cNvSpPr txBox="1"/>
          <p:nvPr/>
        </p:nvSpPr>
        <p:spPr>
          <a:xfrm>
            <a:off x="107504" y="44624"/>
            <a:ext cx="3045226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2000" b="1" dirty="0">
                <a:solidFill>
                  <a:schemeClr val="bg1"/>
                </a:solidFill>
                <a:cs typeface="+mj-cs"/>
              </a:rPr>
              <a:t>سورة الفاتحة – التربية الإسلامية </a:t>
            </a:r>
          </a:p>
        </p:txBody>
      </p:sp>
    </p:spTree>
    <p:extLst>
      <p:ext uri="{BB962C8B-B14F-4D97-AF65-F5344CB8AC3E}">
        <p14:creationId xmlns:p14="http://schemas.microsoft.com/office/powerpoint/2010/main" val="49453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Nashat Fateh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4690" y="2533345"/>
            <a:ext cx="5779478" cy="3744416"/>
            <a:chOff x="800657" y="1143000"/>
            <a:chExt cx="11713301" cy="5112568"/>
          </a:xfrm>
          <a:solidFill>
            <a:srgbClr val="DBA1C8"/>
          </a:solidFill>
        </p:grpSpPr>
        <p:sp>
          <p:nvSpPr>
            <p:cNvPr id="2" name="Cloud Callout 1"/>
            <p:cNvSpPr/>
            <p:nvPr/>
          </p:nvSpPr>
          <p:spPr bwMode="auto">
            <a:xfrm>
              <a:off x="800657" y="1143000"/>
              <a:ext cx="11713301" cy="5112568"/>
            </a:xfrm>
            <a:prstGeom prst="cloudCallout">
              <a:avLst>
                <a:gd name="adj1" fmla="val 77490"/>
                <a:gd name="adj2" fmla="val -58834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047191" y="2267595"/>
              <a:ext cx="7131742" cy="302568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7200" b="1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دعواتنا للجميع </a:t>
              </a:r>
              <a:endParaRPr lang="en-US" sz="72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  <a:p>
              <a:pPr algn="ctr"/>
              <a:r>
                <a:rPr lang="ar-BH" sz="6600" b="1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بالنجاح والتّوفيق</a:t>
              </a:r>
              <a:endParaRPr lang="en-US" sz="66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sp>
        <p:nvSpPr>
          <p:cNvPr id="8" name="TextBox 2">
            <a:extLst>
              <a:ext uri="{FF2B5EF4-FFF2-40B4-BE49-F238E27FC236}">
                <a16:creationId xmlns:a16="http://schemas.microsoft.com/office/drawing/2014/main" id="{700B9559-58B5-459A-838E-59C54E63D1ED}"/>
              </a:ext>
            </a:extLst>
          </p:cNvPr>
          <p:cNvSpPr txBox="1"/>
          <p:nvPr/>
        </p:nvSpPr>
        <p:spPr>
          <a:xfrm>
            <a:off x="5436096" y="813461"/>
            <a:ext cx="3494435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BH" sz="54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+mj-cs"/>
              </a:rPr>
              <a:t>انتهى الدّرس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4179" y="47425"/>
            <a:ext cx="2455133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rgbClr val="002060"/>
                </a:solidFill>
              </a:rPr>
              <a:t>رِحْلَةٌ إِيمَانِية ـ التربية الإسلامية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15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3300</TotalTime>
  <Words>268</Words>
  <Application>Microsoft Office PowerPoint</Application>
  <PresentationFormat>عرض على الشاشة (4:3)</PresentationFormat>
  <Paragraphs>71</Paragraphs>
  <Slides>9</Slides>
  <Notes>4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8" baseType="lpstr">
      <vt:lpstr>Abadi</vt:lpstr>
      <vt:lpstr>Al-Mateen</vt:lpstr>
      <vt:lpstr>Arabic Typesetting</vt:lpstr>
      <vt:lpstr>Arial</vt:lpstr>
      <vt:lpstr>Calibri</vt:lpstr>
      <vt:lpstr>Calibri Light</vt:lpstr>
      <vt:lpstr>Frutiger LT Arabic 55 Roman</vt:lpstr>
      <vt:lpstr>Wingdings</vt:lpstr>
      <vt:lpstr>قالب الدروس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Mostafa</dc:creator>
  <cp:lastModifiedBy>عبد الله</cp:lastModifiedBy>
  <cp:revision>443</cp:revision>
  <dcterms:created xsi:type="dcterms:W3CDTF">2012-06-23T13:34:36Z</dcterms:created>
  <dcterms:modified xsi:type="dcterms:W3CDTF">2020-09-17T05:28:02Z</dcterms:modified>
</cp:coreProperties>
</file>