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9"/>
  </p:notesMasterIdLst>
  <p:sldIdLst>
    <p:sldId id="256" r:id="rId2"/>
    <p:sldId id="420" r:id="rId3"/>
    <p:sldId id="426" r:id="rId4"/>
    <p:sldId id="428" r:id="rId5"/>
    <p:sldId id="418" r:id="rId6"/>
    <p:sldId id="421" r:id="rId7"/>
    <p:sldId id="429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859"/>
    <a:srgbClr val="00B0F0"/>
    <a:srgbClr val="CC00FF"/>
    <a:srgbClr val="FFFFE7"/>
    <a:srgbClr val="FFFF99"/>
    <a:srgbClr val="A6F4D6"/>
    <a:srgbClr val="0065B0"/>
    <a:srgbClr val="CCFF66"/>
    <a:srgbClr val="E46E2C"/>
    <a:srgbClr val="BFD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3692" autoAdjust="0"/>
  </p:normalViewPr>
  <p:slideViewPr>
    <p:cSldViewPr>
      <p:cViewPr varScale="1">
        <p:scale>
          <a:sx n="69" d="100"/>
          <a:sy n="69" d="100"/>
        </p:scale>
        <p:origin x="738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881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D25FB3-E7ED-415D-BD34-0010385FB2A4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AA0C40-95F3-47D1-891E-39E5567C1560}"/>
              </a:ext>
            </a:extLst>
          </p:cNvPr>
          <p:cNvSpPr/>
          <p:nvPr/>
        </p:nvSpPr>
        <p:spPr>
          <a:xfrm>
            <a:off x="4210524" y="2377305"/>
            <a:ext cx="3733714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الصِّدْقُ</a:t>
            </a:r>
            <a:endParaRPr lang="en-US" sz="115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1FC120-807C-42B3-9DB1-83839AC44EB8}"/>
              </a:ext>
            </a:extLst>
          </p:cNvPr>
          <p:cNvSpPr/>
          <p:nvPr/>
        </p:nvSpPr>
        <p:spPr>
          <a:xfrm>
            <a:off x="3429000" y="4407937"/>
            <a:ext cx="4988865" cy="249299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</a:t>
            </a:r>
            <a:r>
              <a:rPr lang="ar-BH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الإسلامية/ الجزء الأول </a:t>
            </a:r>
            <a:endParaRPr lang="ar-BH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الأول </a:t>
            </a:r>
          </a:p>
          <a:p>
            <a:pPr algn="ctr">
              <a:lnSpc>
                <a:spcPct val="150000"/>
              </a:lnSpc>
            </a:pP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44940" r="63285" b="21782"/>
          <a:stretch/>
        </p:blipFill>
        <p:spPr bwMode="auto">
          <a:xfrm rot="473677">
            <a:off x="42464" y="2038995"/>
            <a:ext cx="5783339" cy="399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591056" y="152400"/>
            <a:ext cx="1296144" cy="1124052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5110064" y="207215"/>
            <a:ext cx="3199420" cy="895826"/>
          </a:xfrm>
          <a:prstGeom prst="downArrowCallou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أتعلم اليوم 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1" t="43114" r="20740" b="25544"/>
          <a:stretch/>
        </p:blipFill>
        <p:spPr bwMode="auto">
          <a:xfrm>
            <a:off x="7620000" y="2286000"/>
            <a:ext cx="4186824" cy="411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4" t="28962" r="46579" b="59735"/>
          <a:stretch/>
        </p:blipFill>
        <p:spPr bwMode="auto">
          <a:xfrm>
            <a:off x="4665943" y="1087172"/>
            <a:ext cx="4069917" cy="154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EE2834-000D-4634-AA8A-21B71EFD6494}"/>
              </a:ext>
            </a:extLst>
          </p:cNvPr>
          <p:cNvSpPr txBox="1"/>
          <p:nvPr/>
        </p:nvSpPr>
        <p:spPr>
          <a:xfrm>
            <a:off x="76200" y="42446"/>
            <a:ext cx="1905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الصدق - التربية 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الإسلامية</a:t>
            </a:r>
            <a:endParaRPr lang="en-US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895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 أتعلم الأهد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2235"/>
          <a:stretch/>
        </p:blipFill>
        <p:spPr>
          <a:xfrm>
            <a:off x="4575222" y="97624"/>
            <a:ext cx="7516242" cy="63293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r="2597" b="4965"/>
          <a:stretch/>
        </p:blipFill>
        <p:spPr bwMode="auto">
          <a:xfrm rot="21294081">
            <a:off x="185063" y="3416445"/>
            <a:ext cx="4362527" cy="264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EE2834-000D-4634-AA8A-21B71EFD6494}"/>
              </a:ext>
            </a:extLst>
          </p:cNvPr>
          <p:cNvSpPr txBox="1"/>
          <p:nvPr/>
        </p:nvSpPr>
        <p:spPr>
          <a:xfrm>
            <a:off x="76200" y="42446"/>
            <a:ext cx="1905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الصدق - التربية 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الإسلامية</a:t>
            </a:r>
            <a:endParaRPr lang="en-US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5" name="Down Arrow Callout 14"/>
          <p:cNvSpPr/>
          <p:nvPr/>
        </p:nvSpPr>
        <p:spPr>
          <a:xfrm rot="21252642">
            <a:off x="534624" y="1368153"/>
            <a:ext cx="3023011" cy="1377494"/>
          </a:xfrm>
          <a:prstGeom prst="downArrowCallout">
            <a:avLst>
              <a:gd name="adj1" fmla="val 0"/>
              <a:gd name="adj2" fmla="val 119626"/>
              <a:gd name="adj3" fmla="val 40159"/>
              <a:gd name="adj4" fmla="val 59841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4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الصِّدْقُ مَنْجَـاةٌ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112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 قصة الصبي مع اللصو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" b="4082"/>
          <a:stretch/>
        </p:blipFill>
        <p:spPr>
          <a:xfrm>
            <a:off x="2271386" y="2100197"/>
            <a:ext cx="9841282" cy="4364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1616" b="6849"/>
          <a:stretch/>
        </p:blipFill>
        <p:spPr>
          <a:xfrm>
            <a:off x="33404" y="100208"/>
            <a:ext cx="8446717" cy="2731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EE2834-000D-4634-AA8A-21B71EFD6494}"/>
              </a:ext>
            </a:extLst>
          </p:cNvPr>
          <p:cNvSpPr txBox="1"/>
          <p:nvPr/>
        </p:nvSpPr>
        <p:spPr>
          <a:xfrm>
            <a:off x="76200" y="42446"/>
            <a:ext cx="1905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الصدق - التربية 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الإسلامية</a:t>
            </a:r>
            <a:endParaRPr lang="en-US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8507395" y="865039"/>
            <a:ext cx="2466657" cy="918329"/>
          </a:xfrm>
          <a:prstGeom prst="downArrowCallout">
            <a:avLst>
              <a:gd name="adj1" fmla="val 0"/>
              <a:gd name="adj2" fmla="val 25708"/>
              <a:gd name="adj3" fmla="val 40159"/>
              <a:gd name="adj4" fmla="val 59841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وأحفظ وأتعلم</a:t>
            </a:r>
            <a:endParaRPr lang="en-US" sz="30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05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 أقرأ وأحف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 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EE2834-000D-4634-AA8A-21B71EFD6494}"/>
              </a:ext>
            </a:extLst>
          </p:cNvPr>
          <p:cNvSpPr txBox="1"/>
          <p:nvPr/>
        </p:nvSpPr>
        <p:spPr>
          <a:xfrm>
            <a:off x="76200" y="42446"/>
            <a:ext cx="1905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الصدق - التربية 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الإسلامية</a:t>
            </a:r>
            <a:endParaRPr lang="en-US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4" t="22381" r="3041" b="55159"/>
          <a:stretch/>
        </p:blipFill>
        <p:spPr>
          <a:xfrm>
            <a:off x="5257800" y="1170140"/>
            <a:ext cx="6455229" cy="944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22"/>
          <a:stretch/>
        </p:blipFill>
        <p:spPr>
          <a:xfrm>
            <a:off x="1493524" y="154573"/>
            <a:ext cx="10591800" cy="1112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46032" r="1" b="32063"/>
          <a:stretch/>
        </p:blipFill>
        <p:spPr>
          <a:xfrm>
            <a:off x="2229094" y="2498135"/>
            <a:ext cx="8240485" cy="120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 r="3728" b="13277"/>
          <a:stretch/>
        </p:blipFill>
        <p:spPr>
          <a:xfrm>
            <a:off x="1370533" y="4361921"/>
            <a:ext cx="6709954" cy="1227909"/>
          </a:xfrm>
          <a:prstGeom prst="rect">
            <a:avLst/>
          </a:prstGeom>
        </p:spPr>
      </p:pic>
      <p:sp>
        <p:nvSpPr>
          <p:cNvPr id="19" name="Freeform: Shape 7">
            <a:extLst>
              <a:ext uri="{FF2B5EF4-FFF2-40B4-BE49-F238E27FC236}">
                <a16:creationId xmlns:a16="http://schemas.microsoft.com/office/drawing/2014/main" xmlns="" id="{6D8E44A0-DB17-4378-882E-46068CB9E9C6}"/>
              </a:ext>
            </a:extLst>
          </p:cNvPr>
          <p:cNvSpPr/>
          <p:nvPr/>
        </p:nvSpPr>
        <p:spPr>
          <a:xfrm>
            <a:off x="2133600" y="1943622"/>
            <a:ext cx="5562600" cy="819229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4000" b="1" kern="1200" dirty="0" smtClean="0">
                <a:latin typeface="Times New Roman" pitchFamily="18" charset="0"/>
                <a:cs typeface="Times New Roman" pitchFamily="18" charset="0"/>
              </a:rPr>
              <a:t>أوصته بقول الصِّدْقِ دائِمـًا.</a:t>
            </a:r>
            <a:endParaRPr lang="en-US" sz="4000" kern="1200" dirty="0"/>
          </a:p>
        </p:txBody>
      </p:sp>
      <p:sp>
        <p:nvSpPr>
          <p:cNvPr id="20" name="Freeform: Shape 12">
            <a:extLst>
              <a:ext uri="{FF2B5EF4-FFF2-40B4-BE49-F238E27FC236}">
                <a16:creationId xmlns:a16="http://schemas.microsoft.com/office/drawing/2014/main" xmlns="" id="{436AC69D-B40E-47E9-A81F-C4B20F6310D6}"/>
              </a:ext>
            </a:extLst>
          </p:cNvPr>
          <p:cNvSpPr/>
          <p:nvPr/>
        </p:nvSpPr>
        <p:spPr>
          <a:xfrm>
            <a:off x="734862" y="3530252"/>
            <a:ext cx="5894538" cy="903126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4000" b="1" dirty="0" smtClean="0">
                <a:latin typeface="Times New Roman" pitchFamily="18" charset="0"/>
                <a:cs typeface="Times New Roman" pitchFamily="18" charset="0"/>
              </a:rPr>
              <a:t>الصِّدْقِ يُنَجِّي صَاحِبَه من المَهَالِك.</a:t>
            </a:r>
            <a:endParaRPr lang="ar-SA" sz="36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xmlns="" id="{A2820824-CFA2-4150-B4FE-6A3C871D93F6}"/>
              </a:ext>
            </a:extLst>
          </p:cNvPr>
          <p:cNvSpPr/>
          <p:nvPr/>
        </p:nvSpPr>
        <p:spPr>
          <a:xfrm>
            <a:off x="228600" y="5564778"/>
            <a:ext cx="6560824" cy="836022"/>
          </a:xfrm>
          <a:custGeom>
            <a:avLst/>
            <a:gdLst>
              <a:gd name="connsiteX0" fmla="*/ 0 w 4114800"/>
              <a:gd name="connsiteY0" fmla="*/ 124949 h 749682"/>
              <a:gd name="connsiteX1" fmla="*/ 124949 w 4114800"/>
              <a:gd name="connsiteY1" fmla="*/ 0 h 749682"/>
              <a:gd name="connsiteX2" fmla="*/ 3989851 w 4114800"/>
              <a:gd name="connsiteY2" fmla="*/ 0 h 749682"/>
              <a:gd name="connsiteX3" fmla="*/ 4114800 w 4114800"/>
              <a:gd name="connsiteY3" fmla="*/ 124949 h 749682"/>
              <a:gd name="connsiteX4" fmla="*/ 4114800 w 4114800"/>
              <a:gd name="connsiteY4" fmla="*/ 624733 h 749682"/>
              <a:gd name="connsiteX5" fmla="*/ 3989851 w 4114800"/>
              <a:gd name="connsiteY5" fmla="*/ 749682 h 749682"/>
              <a:gd name="connsiteX6" fmla="*/ 124949 w 4114800"/>
              <a:gd name="connsiteY6" fmla="*/ 749682 h 749682"/>
              <a:gd name="connsiteX7" fmla="*/ 0 w 4114800"/>
              <a:gd name="connsiteY7" fmla="*/ 624733 h 749682"/>
              <a:gd name="connsiteX8" fmla="*/ 0 w 4114800"/>
              <a:gd name="connsiteY8" fmla="*/ 124949 h 74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749682">
                <a:moveTo>
                  <a:pt x="0" y="124949"/>
                </a:moveTo>
                <a:cubicBezTo>
                  <a:pt x="0" y="55942"/>
                  <a:pt x="55942" y="0"/>
                  <a:pt x="124949" y="0"/>
                </a:cubicBezTo>
                <a:lnTo>
                  <a:pt x="3989851" y="0"/>
                </a:lnTo>
                <a:cubicBezTo>
                  <a:pt x="4058858" y="0"/>
                  <a:pt x="4114800" y="55942"/>
                  <a:pt x="4114800" y="124949"/>
                </a:cubicBezTo>
                <a:lnTo>
                  <a:pt x="4114800" y="624733"/>
                </a:lnTo>
                <a:cubicBezTo>
                  <a:pt x="4114800" y="693740"/>
                  <a:pt x="4058858" y="749682"/>
                  <a:pt x="3989851" y="749682"/>
                </a:cubicBezTo>
                <a:lnTo>
                  <a:pt x="124949" y="749682"/>
                </a:lnTo>
                <a:cubicBezTo>
                  <a:pt x="55942" y="749682"/>
                  <a:pt x="0" y="693740"/>
                  <a:pt x="0" y="624733"/>
                </a:cubicBezTo>
                <a:lnTo>
                  <a:pt x="0" y="124949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bliqueTopLeft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36" tIns="82316" rIns="128036" bIns="82316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4000" b="1" kern="1200" dirty="0" smtClean="0">
                <a:latin typeface="Times New Roman" pitchFamily="18" charset="0"/>
                <a:cs typeface="Times New Roman" pitchFamily="18" charset="0"/>
              </a:rPr>
              <a:t>سَأَقُولُ </a:t>
            </a:r>
            <a:r>
              <a:rPr lang="ar-BH" sz="4000" b="1" dirty="0" smtClean="0">
                <a:latin typeface="Times New Roman" pitchFamily="18" charset="0"/>
                <a:cs typeface="Times New Roman" pitchFamily="18" charset="0"/>
              </a:rPr>
              <a:t>الصِّدْقِ لِأنْجوَ مِنَ المهالك. </a:t>
            </a:r>
            <a:endParaRPr lang="ar-SA" sz="4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Up Arrow Callout 16"/>
          <p:cNvSpPr/>
          <p:nvPr/>
        </p:nvSpPr>
        <p:spPr>
          <a:xfrm>
            <a:off x="10368437" y="2209800"/>
            <a:ext cx="1442563" cy="3807553"/>
          </a:xfrm>
          <a:prstGeom prst="upArrowCallout">
            <a:avLst>
              <a:gd name="adj1" fmla="val 13038"/>
              <a:gd name="adj2" fmla="val 21361"/>
              <a:gd name="adj3" fmla="val 23997"/>
              <a:gd name="adj4" fmla="val 241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/>
              <a:t>نشـــاط</a:t>
            </a:r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24" name="Up Arrow Callout 23"/>
          <p:cNvSpPr/>
          <p:nvPr/>
        </p:nvSpPr>
        <p:spPr>
          <a:xfrm rot="19403864">
            <a:off x="9781377" y="3338198"/>
            <a:ext cx="1441922" cy="2921818"/>
          </a:xfrm>
          <a:prstGeom prst="upArrowCallout">
            <a:avLst>
              <a:gd name="adj1" fmla="val 19012"/>
              <a:gd name="adj2" fmla="val 20967"/>
              <a:gd name="adj3" fmla="val 25000"/>
              <a:gd name="adj4" fmla="val 367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/>
              <a:t>نشـــاط</a:t>
            </a:r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25" name="Up Arrow Callout 24"/>
          <p:cNvSpPr/>
          <p:nvPr/>
        </p:nvSpPr>
        <p:spPr>
          <a:xfrm rot="16714321">
            <a:off x="9440085" y="3716664"/>
            <a:ext cx="1142542" cy="34941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17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rgbClr val="C40859"/>
                </a:solidFill>
              </a:rPr>
              <a:t>نشـــاط</a:t>
            </a:r>
            <a:endParaRPr lang="en-US" sz="2800" b="1" dirty="0">
              <a:solidFill>
                <a:srgbClr val="C40859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23118" y="4517720"/>
            <a:ext cx="1959429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200" b="1" dirty="0" smtClean="0">
                <a:solidFill>
                  <a:srgbClr val="C40859"/>
                </a:solidFill>
              </a:rPr>
              <a:t>نشـــاط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726843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 إجابة الأسئلة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7" grpId="0" animBg="1"/>
      <p:bldP spid="24" grpId="0" animBg="1"/>
      <p:bldP spid="2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44618" r="53751" b="47837"/>
          <a:stretch/>
        </p:blipFill>
        <p:spPr bwMode="auto">
          <a:xfrm>
            <a:off x="5480614" y="177800"/>
            <a:ext cx="3331030" cy="75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129380" y="2773610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EE2834-000D-4634-AA8A-21B71EFD6494}"/>
              </a:ext>
            </a:extLst>
          </p:cNvPr>
          <p:cNvSpPr txBox="1"/>
          <p:nvPr/>
        </p:nvSpPr>
        <p:spPr>
          <a:xfrm>
            <a:off x="76200" y="42446"/>
            <a:ext cx="1905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الصدق - التربية 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الإسلامية</a:t>
            </a:r>
            <a:endParaRPr lang="en-US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r="2211" b="81305"/>
          <a:stretch/>
        </p:blipFill>
        <p:spPr>
          <a:xfrm>
            <a:off x="359078" y="825672"/>
            <a:ext cx="11436787" cy="78914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50256" y="1614813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129380" y="5267194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6958" y="3997890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9381" y="1828800"/>
            <a:ext cx="71367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SA" sz="5400" b="1" dirty="0"/>
              <a:t>يجبُ علينا قول الصدق دائمًا</a:t>
            </a:r>
            <a:r>
              <a:rPr lang="ar-BH" sz="5400" b="1" dirty="0"/>
              <a:t>.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09380" y="3008814"/>
            <a:ext cx="713678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5400" b="1" dirty="0"/>
              <a:t>الصدقُ يعني مساعدة المحتاج</a:t>
            </a:r>
            <a:r>
              <a:rPr lang="ar-BH" sz="5400" b="1" dirty="0"/>
              <a:t>.</a:t>
            </a:r>
            <a:endParaRPr lang="en-US" sz="5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34232" y="4234774"/>
            <a:ext cx="873529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5400" b="1" dirty="0"/>
              <a:t>الصدقُ يُنْجِّي صاحبه من الأخطار</a:t>
            </a:r>
            <a:r>
              <a:rPr lang="ar-BH" sz="5400" b="1" dirty="0"/>
              <a:t>.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1981" y="5378680"/>
            <a:ext cx="9192492" cy="923330"/>
          </a:xfrm>
          <a:prstGeom prst="rect">
            <a:avLst/>
          </a:prstGeom>
          <a:solidFill>
            <a:srgbClr val="A6F4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5400" b="1" dirty="0"/>
              <a:t>اللهُ تعالى يُحبُّ الصادقين ويُدخلهم الجنَّة</a:t>
            </a:r>
            <a:r>
              <a:rPr lang="ar-BH" sz="5400" b="1" dirty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96798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7" grpId="0"/>
      <p:bldP spid="18" grpId="0"/>
      <p:bldP spid="10" grpId="0" animBg="1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طعام, علامة, المصباح&#10;&#10;تم إنشاء الوصف تلقائياً">
            <a:extLst>
              <a:ext uri="{FF2B5EF4-FFF2-40B4-BE49-F238E27FC236}">
                <a16:creationId xmlns="" xmlns:a16="http://schemas.microsoft.com/office/drawing/2014/main" id="{8AC257A7-D5D2-48AC-9CA1-121184713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99638"/>
            <a:ext cx="7559055" cy="279197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3200400" y="1371600"/>
            <a:ext cx="551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انتهى الدرس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EE2834-000D-4634-AA8A-21B71EFD6494}"/>
              </a:ext>
            </a:extLst>
          </p:cNvPr>
          <p:cNvSpPr txBox="1"/>
          <p:nvPr/>
        </p:nvSpPr>
        <p:spPr>
          <a:xfrm>
            <a:off x="76200" y="42446"/>
            <a:ext cx="19050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الصدق - التربية </a:t>
            </a:r>
            <a:r>
              <a:rPr lang="ar-BH" sz="1600" b="1" dirty="0">
                <a:solidFill>
                  <a:schemeClr val="bg1"/>
                </a:solidFill>
                <a:cs typeface="+mj-cs"/>
              </a:rPr>
              <a:t>الإسلامية</a:t>
            </a:r>
            <a:endParaRPr lang="en-US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767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5043</TotalTime>
  <Words>97</Words>
  <Application>Microsoft Office PowerPoint</Application>
  <PresentationFormat>Widescreen</PresentationFormat>
  <Paragraphs>31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Arabic Typesetting</vt:lpstr>
      <vt:lpstr>Arial</vt:lpstr>
      <vt:lpstr>Calibri</vt:lpstr>
      <vt:lpstr>Calibri Light</vt:lpstr>
      <vt:lpstr>Frutiger LT Arabic 55 Roman</vt:lpstr>
      <vt:lpstr>Times New Roman</vt:lpstr>
      <vt:lpstr>Wingdings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USER</cp:lastModifiedBy>
  <cp:revision>501</cp:revision>
  <dcterms:created xsi:type="dcterms:W3CDTF">2017-12-04T04:25:59Z</dcterms:created>
  <dcterms:modified xsi:type="dcterms:W3CDTF">2020-08-13T12:29:54Z</dcterms:modified>
</cp:coreProperties>
</file>