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76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3ED76-86D1-483E-8554-8517737C86E5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553D5-DDD1-42B3-8689-54E307F93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4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0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25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61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5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2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9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31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29764-CA93-4903-8503-367F410DDD6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35DD0-E9EB-4E32-9CAE-49D6C7884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6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542285" y="227038"/>
            <a:ext cx="7992888" cy="11822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7824" y="1772816"/>
            <a:ext cx="30636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ar-BH" sz="8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اللّهُ </a:t>
            </a:r>
            <a:r>
              <a:rPr lang="ar-BH" sz="8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المُنْعِم</a:t>
            </a:r>
            <a:endParaRPr lang="ar-BH" sz="8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Frutiger LT Arabic 55 Roman" panose="01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1FC120-807C-42B3-9DB1-83839AC44EB8}"/>
              </a:ext>
            </a:extLst>
          </p:cNvPr>
          <p:cNvSpPr/>
          <p:nvPr/>
        </p:nvSpPr>
        <p:spPr>
          <a:xfrm>
            <a:off x="2639010" y="3573016"/>
            <a:ext cx="3799437" cy="249299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4000" b="1" dirty="0">
                <a:ln w="0"/>
                <a:solidFill>
                  <a:srgbClr val="38572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التربية </a:t>
            </a:r>
            <a:r>
              <a:rPr lang="ar-BH" sz="4000" b="1" dirty="0" smtClean="0">
                <a:ln w="0"/>
                <a:solidFill>
                  <a:srgbClr val="38572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الإسلامية ـ الجزء الأول </a:t>
            </a:r>
            <a:endParaRPr lang="ar-BH" sz="4000" b="1" dirty="0">
              <a:ln w="0"/>
              <a:solidFill>
                <a:srgbClr val="38572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32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</a:t>
            </a:r>
            <a:r>
              <a:rPr lang="ar-BH" sz="32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لصف الأول الابتدائي</a:t>
            </a:r>
          </a:p>
          <a:p>
            <a:pPr algn="ctr">
              <a:lnSpc>
                <a:spcPct val="150000"/>
              </a:lnSpc>
            </a:pPr>
            <a:r>
              <a:rPr lang="ar-BH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الفصل الدراسي الأول </a:t>
            </a:r>
            <a:endParaRPr lang="ar-BH" sz="40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51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013" y="2651414"/>
            <a:ext cx="7344816" cy="1054391"/>
          </a:xfrm>
          <a:prstGeom prst="rect">
            <a:avLst/>
          </a:prstGeom>
          <a:solidFill>
            <a:srgbClr val="A8FAA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BH" sz="3700" b="1" dirty="0" smtClean="0">
                <a:solidFill>
                  <a:srgbClr val="002060"/>
                </a:solidFill>
              </a:rPr>
              <a:t>أُبْرِزُ النّعمَ </a:t>
            </a:r>
            <a:r>
              <a:rPr lang="ar-BH" sz="3700" b="1" dirty="0">
                <a:solidFill>
                  <a:srgbClr val="002060"/>
                </a:solidFill>
              </a:rPr>
              <a:t>التي أنعَمَها اللهُ </a:t>
            </a:r>
            <a:r>
              <a:rPr lang="ar-BH" sz="3700" b="1" dirty="0" smtClean="0">
                <a:solidFill>
                  <a:srgbClr val="002060"/>
                </a:solidFill>
              </a:rPr>
              <a:t>تعالى عَلى </a:t>
            </a:r>
            <a:r>
              <a:rPr lang="ar-BH" sz="3700" b="1" dirty="0">
                <a:solidFill>
                  <a:srgbClr val="002060"/>
                </a:solidFill>
              </a:rPr>
              <a:t>الإنسَان.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1FB8B0-625F-4681-8329-6A840E913001}"/>
              </a:ext>
            </a:extLst>
          </p:cNvPr>
          <p:cNvSpPr/>
          <p:nvPr/>
        </p:nvSpPr>
        <p:spPr>
          <a:xfrm>
            <a:off x="1907704" y="3997300"/>
            <a:ext cx="5314101" cy="1158459"/>
          </a:xfrm>
          <a:prstGeom prst="rect">
            <a:avLst/>
          </a:prstGeom>
          <a:solidFill>
            <a:srgbClr val="A8FAA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 anchorCtr="1">
            <a:spAutoFit/>
          </a:bodyPr>
          <a:lstStyle/>
          <a:p>
            <a:pPr marL="342900" indent="-342900" algn="just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BH" sz="4100" b="1" dirty="0" smtClean="0">
                <a:solidFill>
                  <a:srgbClr val="002060"/>
                </a:solidFill>
              </a:rPr>
              <a:t>أَشْكُرُ اللهَ </a:t>
            </a:r>
            <a:r>
              <a:rPr lang="ar-BH" sz="4100" b="1" dirty="0">
                <a:solidFill>
                  <a:srgbClr val="002060"/>
                </a:solidFill>
              </a:rPr>
              <a:t>تعالى </a:t>
            </a:r>
            <a:r>
              <a:rPr lang="ar-BH" sz="4100" b="1" dirty="0" smtClean="0">
                <a:solidFill>
                  <a:srgbClr val="002060"/>
                </a:solidFill>
              </a:rPr>
              <a:t>عَلى نِعَمِه</a:t>
            </a:r>
            <a:r>
              <a:rPr lang="ar-BH" sz="41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BA4042-6274-4629-90CD-0876DC268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7596336" y="692"/>
            <a:ext cx="1296144" cy="1124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5C54D8-1452-4FDC-AACD-7E1F30B89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6705" y="2610189"/>
            <a:ext cx="2273292" cy="2978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BF18F2-3BFA-45F4-AE46-9AC528251D42}"/>
              </a:ext>
            </a:extLst>
          </p:cNvPr>
          <p:cNvSpPr txBox="1"/>
          <p:nvPr/>
        </p:nvSpPr>
        <p:spPr>
          <a:xfrm>
            <a:off x="35496" y="44624"/>
            <a:ext cx="2129276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الله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المنعم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1907704" y="1192451"/>
            <a:ext cx="6048672" cy="940653"/>
          </a:xfrm>
          <a:prstGeom prst="downArrowCallout">
            <a:avLst>
              <a:gd name="adj1" fmla="val 25000"/>
              <a:gd name="adj2" fmla="val 22866"/>
              <a:gd name="adj3" fmla="val 25000"/>
              <a:gd name="adj4" fmla="val 75000"/>
            </a:avLst>
          </a:prstGeom>
          <a:solidFill>
            <a:srgbClr val="00206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BH" sz="40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الدرس</a:t>
            </a:r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36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22339"/>
            <a:ext cx="825624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ar-BH" sz="2800" b="1" dirty="0"/>
              <a:t>أُلاحظ الصُوَر الآتية وأتعرّفُ على بعضِ نِعَمِ اللهِ تعالى عِلى الإنسَان: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65986AA9-953A-4170-AC11-B2602DC5C138}"/>
              </a:ext>
            </a:extLst>
          </p:cNvPr>
          <p:cNvSpPr/>
          <p:nvPr/>
        </p:nvSpPr>
        <p:spPr>
          <a:xfrm>
            <a:off x="6210780" y="3139097"/>
            <a:ext cx="2525297" cy="507314"/>
          </a:xfrm>
          <a:custGeom>
            <a:avLst/>
            <a:gdLst>
              <a:gd name="connsiteX0" fmla="*/ 0 w 2525297"/>
              <a:gd name="connsiteY0" fmla="*/ 0 h 507314"/>
              <a:gd name="connsiteX1" fmla="*/ 2525297 w 2525297"/>
              <a:gd name="connsiteY1" fmla="*/ 0 h 507314"/>
              <a:gd name="connsiteX2" fmla="*/ 2525297 w 2525297"/>
              <a:gd name="connsiteY2" fmla="*/ 507314 h 507314"/>
              <a:gd name="connsiteX3" fmla="*/ 0 w 2525297"/>
              <a:gd name="connsiteY3" fmla="*/ 507314 h 507314"/>
              <a:gd name="connsiteX4" fmla="*/ 0 w 2525297"/>
              <a:gd name="connsiteY4" fmla="*/ 0 h 50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5297" h="507314">
                <a:moveTo>
                  <a:pt x="0" y="0"/>
                </a:moveTo>
                <a:lnTo>
                  <a:pt x="2525297" y="0"/>
                </a:lnTo>
                <a:lnTo>
                  <a:pt x="2525297" y="507314"/>
                </a:lnTo>
                <a:lnTo>
                  <a:pt x="0" y="507314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algn="ctr" rtl="1"/>
            <a:r>
              <a:rPr lang="en-US" sz="2400" b="1" dirty="0" smtClean="0"/>
              <a:t>)</a:t>
            </a:r>
            <a:r>
              <a:rPr lang="ar-BH" sz="2400" b="1" dirty="0" smtClean="0"/>
              <a:t>1</a:t>
            </a:r>
            <a:r>
              <a:rPr lang="en-US" sz="2400" b="1" dirty="0" smtClean="0"/>
              <a:t> (</a:t>
            </a:r>
            <a:r>
              <a:rPr lang="ar-BH" sz="2400" b="1" dirty="0" smtClean="0"/>
              <a:t>نِعمَة </a:t>
            </a:r>
            <a:r>
              <a:rPr lang="ar-BH" sz="2400" b="1" dirty="0"/>
              <a:t>أعضاءِ الجسم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DC0ADEB2-1DD0-4F24-958E-64D1DBDC59C4}"/>
              </a:ext>
            </a:extLst>
          </p:cNvPr>
          <p:cNvSpPr/>
          <p:nvPr/>
        </p:nvSpPr>
        <p:spPr>
          <a:xfrm>
            <a:off x="3415666" y="3116374"/>
            <a:ext cx="2525297" cy="519474"/>
          </a:xfrm>
          <a:custGeom>
            <a:avLst/>
            <a:gdLst>
              <a:gd name="connsiteX0" fmla="*/ 0 w 2525297"/>
              <a:gd name="connsiteY0" fmla="*/ 0 h 519474"/>
              <a:gd name="connsiteX1" fmla="*/ 2525297 w 2525297"/>
              <a:gd name="connsiteY1" fmla="*/ 0 h 519474"/>
              <a:gd name="connsiteX2" fmla="*/ 2525297 w 2525297"/>
              <a:gd name="connsiteY2" fmla="*/ 519474 h 519474"/>
              <a:gd name="connsiteX3" fmla="*/ 0 w 2525297"/>
              <a:gd name="connsiteY3" fmla="*/ 519474 h 519474"/>
              <a:gd name="connsiteX4" fmla="*/ 0 w 2525297"/>
              <a:gd name="connsiteY4" fmla="*/ 0 h 51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5297" h="519474">
                <a:moveTo>
                  <a:pt x="0" y="0"/>
                </a:moveTo>
                <a:lnTo>
                  <a:pt x="2525297" y="0"/>
                </a:lnTo>
                <a:lnTo>
                  <a:pt x="2525297" y="519474"/>
                </a:lnTo>
                <a:lnTo>
                  <a:pt x="0" y="519474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algn="ctr" rtl="1"/>
            <a:r>
              <a:rPr lang="en-US" sz="2800" b="1" dirty="0" smtClean="0"/>
              <a:t>)</a:t>
            </a:r>
            <a:r>
              <a:rPr lang="ar-BH" sz="2800" b="1" dirty="0" smtClean="0"/>
              <a:t>2</a:t>
            </a:r>
            <a:r>
              <a:rPr lang="en-US" sz="2800" b="1" dirty="0" smtClean="0"/>
              <a:t> (</a:t>
            </a:r>
            <a:r>
              <a:rPr lang="ar-BH" sz="2800" b="1" dirty="0" smtClean="0"/>
              <a:t>نِعمَة </a:t>
            </a:r>
            <a:r>
              <a:rPr lang="ar-BH" sz="2800" b="1" dirty="0"/>
              <a:t>الطّعَام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7F618B6-F975-4CC3-9DF0-184D8F73CAEF}"/>
              </a:ext>
            </a:extLst>
          </p:cNvPr>
          <p:cNvSpPr/>
          <p:nvPr/>
        </p:nvSpPr>
        <p:spPr>
          <a:xfrm>
            <a:off x="598608" y="3116374"/>
            <a:ext cx="2525297" cy="519474"/>
          </a:xfrm>
          <a:custGeom>
            <a:avLst/>
            <a:gdLst>
              <a:gd name="connsiteX0" fmla="*/ 0 w 2525297"/>
              <a:gd name="connsiteY0" fmla="*/ 0 h 519474"/>
              <a:gd name="connsiteX1" fmla="*/ 2525297 w 2525297"/>
              <a:gd name="connsiteY1" fmla="*/ 0 h 519474"/>
              <a:gd name="connsiteX2" fmla="*/ 2525297 w 2525297"/>
              <a:gd name="connsiteY2" fmla="*/ 519474 h 519474"/>
              <a:gd name="connsiteX3" fmla="*/ 0 w 2525297"/>
              <a:gd name="connsiteY3" fmla="*/ 519474 h 519474"/>
              <a:gd name="connsiteX4" fmla="*/ 0 w 2525297"/>
              <a:gd name="connsiteY4" fmla="*/ 0 h 51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5297" h="519474">
                <a:moveTo>
                  <a:pt x="0" y="0"/>
                </a:moveTo>
                <a:lnTo>
                  <a:pt x="2525297" y="0"/>
                </a:lnTo>
                <a:lnTo>
                  <a:pt x="2525297" y="519474"/>
                </a:lnTo>
                <a:lnTo>
                  <a:pt x="0" y="519474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algn="ctr" rtl="1"/>
            <a:r>
              <a:rPr lang="ar-BH" sz="2800" b="1" dirty="0" smtClean="0"/>
              <a:t>(3) نِعمَة </a:t>
            </a:r>
            <a:r>
              <a:rPr lang="ar-BH" sz="2800" b="1" dirty="0"/>
              <a:t>المَاء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9A7AE2D-ACDD-4DA8-8FC9-D18BD9C73558}"/>
              </a:ext>
            </a:extLst>
          </p:cNvPr>
          <p:cNvSpPr/>
          <p:nvPr/>
        </p:nvSpPr>
        <p:spPr>
          <a:xfrm>
            <a:off x="6242530" y="5595177"/>
            <a:ext cx="2525297" cy="519474"/>
          </a:xfrm>
          <a:custGeom>
            <a:avLst/>
            <a:gdLst>
              <a:gd name="connsiteX0" fmla="*/ 0 w 2525297"/>
              <a:gd name="connsiteY0" fmla="*/ 0 h 519474"/>
              <a:gd name="connsiteX1" fmla="*/ 2525297 w 2525297"/>
              <a:gd name="connsiteY1" fmla="*/ 0 h 519474"/>
              <a:gd name="connsiteX2" fmla="*/ 2525297 w 2525297"/>
              <a:gd name="connsiteY2" fmla="*/ 519474 h 519474"/>
              <a:gd name="connsiteX3" fmla="*/ 0 w 2525297"/>
              <a:gd name="connsiteY3" fmla="*/ 519474 h 519474"/>
              <a:gd name="connsiteX4" fmla="*/ 0 w 2525297"/>
              <a:gd name="connsiteY4" fmla="*/ 0 h 51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5297" h="519474">
                <a:moveTo>
                  <a:pt x="0" y="0"/>
                </a:moveTo>
                <a:lnTo>
                  <a:pt x="2525297" y="0"/>
                </a:lnTo>
                <a:lnTo>
                  <a:pt x="2525297" y="519474"/>
                </a:lnTo>
                <a:lnTo>
                  <a:pt x="0" y="519474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algn="ctr" rtl="1"/>
            <a:r>
              <a:rPr lang="ar-BH" sz="2800" b="1" dirty="0" smtClean="0"/>
              <a:t>(4) </a:t>
            </a:r>
            <a:r>
              <a:rPr lang="ar-BH" sz="2800" b="1" dirty="0"/>
              <a:t>نِعمَة الصّحَة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8131FA1F-33A5-4683-9C36-9D04712F7781}"/>
              </a:ext>
            </a:extLst>
          </p:cNvPr>
          <p:cNvSpPr/>
          <p:nvPr/>
        </p:nvSpPr>
        <p:spPr>
          <a:xfrm>
            <a:off x="3481879" y="5618327"/>
            <a:ext cx="2525297" cy="519474"/>
          </a:xfrm>
          <a:custGeom>
            <a:avLst/>
            <a:gdLst>
              <a:gd name="connsiteX0" fmla="*/ 0 w 2525297"/>
              <a:gd name="connsiteY0" fmla="*/ 0 h 519474"/>
              <a:gd name="connsiteX1" fmla="*/ 2525297 w 2525297"/>
              <a:gd name="connsiteY1" fmla="*/ 0 h 519474"/>
              <a:gd name="connsiteX2" fmla="*/ 2525297 w 2525297"/>
              <a:gd name="connsiteY2" fmla="*/ 519474 h 519474"/>
              <a:gd name="connsiteX3" fmla="*/ 0 w 2525297"/>
              <a:gd name="connsiteY3" fmla="*/ 519474 h 519474"/>
              <a:gd name="connsiteX4" fmla="*/ 0 w 2525297"/>
              <a:gd name="connsiteY4" fmla="*/ 0 h 51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5297" h="519474">
                <a:moveTo>
                  <a:pt x="0" y="0"/>
                </a:moveTo>
                <a:lnTo>
                  <a:pt x="2525297" y="0"/>
                </a:lnTo>
                <a:lnTo>
                  <a:pt x="2525297" y="519474"/>
                </a:lnTo>
                <a:lnTo>
                  <a:pt x="0" y="519474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algn="ctr" rtl="1"/>
            <a:r>
              <a:rPr lang="ar-BH" sz="2800" b="1" dirty="0" smtClean="0"/>
              <a:t>(5) نِعمَة </a:t>
            </a:r>
            <a:r>
              <a:rPr lang="ar-BH" sz="2800" b="1" dirty="0"/>
              <a:t>المَال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E3DCAE7-8A5E-4DCD-A68B-549FC301B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36" y="1109849"/>
            <a:ext cx="1825677" cy="20065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885B3CB-02DE-4650-BC5A-103E64D8C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36" y="1377059"/>
            <a:ext cx="2144738" cy="16011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9A8B959-9E93-4DB2-A8DA-8E0AB853DF0A}"/>
              </a:ext>
            </a:extLst>
          </p:cNvPr>
          <p:cNvPicPr/>
          <p:nvPr/>
        </p:nvPicPr>
        <p:blipFill rotWithShape="1">
          <a:blip r:embed="rId5"/>
          <a:srcRect l="42078" t="57495" r="35529" b="12955"/>
          <a:stretch/>
        </p:blipFill>
        <p:spPr bwMode="auto">
          <a:xfrm>
            <a:off x="705375" y="1377059"/>
            <a:ext cx="2280360" cy="1686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B149C4F-BAAA-43AC-B502-EE3A04BF6B44}"/>
              </a:ext>
            </a:extLst>
          </p:cNvPr>
          <p:cNvPicPr/>
          <p:nvPr/>
        </p:nvPicPr>
        <p:blipFill rotWithShape="1">
          <a:blip r:embed="rId5"/>
          <a:srcRect l="17878" t="57495" r="59728" b="13276"/>
          <a:stretch/>
        </p:blipFill>
        <p:spPr bwMode="auto">
          <a:xfrm>
            <a:off x="6288830" y="3831294"/>
            <a:ext cx="2350539" cy="1672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61AC880-C9B3-494D-A781-61C35991176A}"/>
              </a:ext>
            </a:extLst>
          </p:cNvPr>
          <p:cNvPicPr/>
          <p:nvPr/>
        </p:nvPicPr>
        <p:blipFill rotWithShape="1">
          <a:blip r:embed="rId6"/>
          <a:srcRect l="44607" t="27302" r="33542" b="44111"/>
          <a:stretch/>
        </p:blipFill>
        <p:spPr bwMode="auto">
          <a:xfrm>
            <a:off x="3670922" y="3870017"/>
            <a:ext cx="2157420" cy="1672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3AFADB1-90C4-493F-973F-8A705690B1EC}"/>
              </a:ext>
            </a:extLst>
          </p:cNvPr>
          <p:cNvPicPr/>
          <p:nvPr/>
        </p:nvPicPr>
        <p:blipFill rotWithShape="1">
          <a:blip r:embed="rId6"/>
          <a:srcRect l="20407" t="27302" r="57380" b="44111"/>
          <a:stretch/>
        </p:blipFill>
        <p:spPr bwMode="auto">
          <a:xfrm>
            <a:off x="752522" y="3904568"/>
            <a:ext cx="2236769" cy="163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0F480012-AAF3-436C-BA2E-5F035EB76A64}"/>
              </a:ext>
            </a:extLst>
          </p:cNvPr>
          <p:cNvSpPr/>
          <p:nvPr/>
        </p:nvSpPr>
        <p:spPr>
          <a:xfrm>
            <a:off x="582421" y="5595177"/>
            <a:ext cx="2525297" cy="519474"/>
          </a:xfrm>
          <a:custGeom>
            <a:avLst/>
            <a:gdLst>
              <a:gd name="connsiteX0" fmla="*/ 0 w 2525297"/>
              <a:gd name="connsiteY0" fmla="*/ 0 h 519474"/>
              <a:gd name="connsiteX1" fmla="*/ 2525297 w 2525297"/>
              <a:gd name="connsiteY1" fmla="*/ 0 h 519474"/>
              <a:gd name="connsiteX2" fmla="*/ 2525297 w 2525297"/>
              <a:gd name="connsiteY2" fmla="*/ 519474 h 519474"/>
              <a:gd name="connsiteX3" fmla="*/ 0 w 2525297"/>
              <a:gd name="connsiteY3" fmla="*/ 519474 h 519474"/>
              <a:gd name="connsiteX4" fmla="*/ 0 w 2525297"/>
              <a:gd name="connsiteY4" fmla="*/ 0 h 51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5297" h="519474">
                <a:moveTo>
                  <a:pt x="0" y="0"/>
                </a:moveTo>
                <a:lnTo>
                  <a:pt x="2525297" y="0"/>
                </a:lnTo>
                <a:lnTo>
                  <a:pt x="2525297" y="519474"/>
                </a:lnTo>
                <a:lnTo>
                  <a:pt x="0" y="519474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algn="ctr" rtl="1"/>
            <a:r>
              <a:rPr lang="ar-BH" sz="2800" b="1" dirty="0" smtClean="0"/>
              <a:t>(6) نِعمَة </a:t>
            </a:r>
            <a:r>
              <a:rPr lang="ar-BH" sz="2800" b="1" dirty="0"/>
              <a:t>النَّوم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0BF18F2-3BFA-45F4-AE46-9AC528251D42}"/>
              </a:ext>
            </a:extLst>
          </p:cNvPr>
          <p:cNvSpPr txBox="1"/>
          <p:nvPr/>
        </p:nvSpPr>
        <p:spPr>
          <a:xfrm>
            <a:off x="107504" y="44624"/>
            <a:ext cx="2159231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الله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المنعم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115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1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7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7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2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4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4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4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4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4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4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4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4" grpId="0" animBg="1"/>
      <p:bldP spid="16" grpId="0" animBg="1"/>
      <p:bldP spid="18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BF18F2-3BFA-45F4-AE46-9AC528251D42}"/>
              </a:ext>
            </a:extLst>
          </p:cNvPr>
          <p:cNvSpPr txBox="1"/>
          <p:nvPr/>
        </p:nvSpPr>
        <p:spPr>
          <a:xfrm>
            <a:off x="35496" y="44624"/>
            <a:ext cx="2129276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الله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المنعم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4174" y="949124"/>
            <a:ext cx="9033730" cy="5231757"/>
            <a:chOff x="104174" y="949124"/>
            <a:chExt cx="9033730" cy="52317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8" r="2152" b="2292"/>
            <a:stretch/>
          </p:blipFill>
          <p:spPr>
            <a:xfrm>
              <a:off x="190674" y="949124"/>
              <a:ext cx="8947230" cy="523175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3" r="4777" b="30579"/>
            <a:stretch/>
          </p:blipFill>
          <p:spPr>
            <a:xfrm>
              <a:off x="104174" y="2924944"/>
              <a:ext cx="2307585" cy="2016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6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4288" y="250558"/>
            <a:ext cx="1596835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CF4E295-5201-4DC5-B358-2B004EAB425F}"/>
              </a:ext>
            </a:extLst>
          </p:cNvPr>
          <p:cNvSpPr txBox="1"/>
          <p:nvPr/>
        </p:nvSpPr>
        <p:spPr>
          <a:xfrm>
            <a:off x="1151169" y="980379"/>
            <a:ext cx="6984776" cy="70788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rtl="1"/>
            <a:r>
              <a:rPr lang="ar-B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أصِلُ بينَ النّعمةِ واستعمالاتها فيما يأتي</a:t>
            </a:r>
            <a:r>
              <a:rPr lang="ar-B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: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5305F6F-C122-45D3-9DF0-91A4C2D329ED}"/>
              </a:ext>
            </a:extLst>
          </p:cNvPr>
          <p:cNvGrpSpPr/>
          <p:nvPr/>
        </p:nvGrpSpPr>
        <p:grpSpPr>
          <a:xfrm>
            <a:off x="6588224" y="2082477"/>
            <a:ext cx="1560831" cy="3823107"/>
            <a:chOff x="6588224" y="2276872"/>
            <a:chExt cx="1560831" cy="36287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3FBF74C4-CEBF-4F86-AF69-DCBDEB600A7B}"/>
                </a:ext>
              </a:extLst>
            </p:cNvPr>
            <p:cNvSpPr txBox="1"/>
            <p:nvPr/>
          </p:nvSpPr>
          <p:spPr>
            <a:xfrm>
              <a:off x="6660232" y="2276872"/>
              <a:ext cx="1440160" cy="67710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BH" sz="3800" b="1" dirty="0"/>
                <a:t>العَينَان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A9D8557-303C-43C5-88AD-18CBE8A18B9E}"/>
                </a:ext>
              </a:extLst>
            </p:cNvPr>
            <p:cNvSpPr txBox="1"/>
            <p:nvPr/>
          </p:nvSpPr>
          <p:spPr>
            <a:xfrm>
              <a:off x="6660232" y="3277640"/>
              <a:ext cx="1440160" cy="67710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BH" sz="3800" b="1" dirty="0"/>
                <a:t>الأُذُنان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71DB39E-8BC3-49E6-BC83-F778B354235E}"/>
                </a:ext>
              </a:extLst>
            </p:cNvPr>
            <p:cNvSpPr txBox="1"/>
            <p:nvPr/>
          </p:nvSpPr>
          <p:spPr>
            <a:xfrm>
              <a:off x="6636887" y="4278408"/>
              <a:ext cx="1440160" cy="67710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BH" sz="3800" b="1" dirty="0"/>
                <a:t>اليَدَان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01FBC1E2-ACD6-4138-9822-C006FCF35E7C}"/>
                </a:ext>
              </a:extLst>
            </p:cNvPr>
            <p:cNvSpPr txBox="1"/>
            <p:nvPr/>
          </p:nvSpPr>
          <p:spPr>
            <a:xfrm>
              <a:off x="6588224" y="5228476"/>
              <a:ext cx="1560831" cy="67710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BH" sz="3800" b="1" dirty="0"/>
                <a:t>الرجلان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A165A57-9EAD-428E-8174-9917C7EA42EA}"/>
              </a:ext>
            </a:extLst>
          </p:cNvPr>
          <p:cNvGrpSpPr/>
          <p:nvPr/>
        </p:nvGrpSpPr>
        <p:grpSpPr>
          <a:xfrm>
            <a:off x="899591" y="2082477"/>
            <a:ext cx="2448272" cy="4049004"/>
            <a:chOff x="899591" y="2082477"/>
            <a:chExt cx="2448272" cy="404900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C93625A-1140-4D88-9280-FFDD88517411}"/>
                </a:ext>
              </a:extLst>
            </p:cNvPr>
            <p:cNvSpPr/>
            <p:nvPr/>
          </p:nvSpPr>
          <p:spPr bwMode="auto">
            <a:xfrm>
              <a:off x="899592" y="2082477"/>
              <a:ext cx="2448271" cy="902281"/>
            </a:xfrm>
            <a:prstGeom prst="ellipse">
              <a:avLst/>
            </a:prstGeom>
            <a:solidFill>
              <a:srgbClr val="FFD9D9"/>
            </a:solidFill>
            <a:ln w="1587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1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ar-BH" sz="3400" b="1" dirty="0"/>
                <a:t>أَمشي بِهِما</a:t>
              </a:r>
              <a:endParaRPr kumimoji="0" lang="ar-BH" sz="3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C131518C-4557-4425-8C81-B2C3E223BED2}"/>
                </a:ext>
              </a:extLst>
            </p:cNvPr>
            <p:cNvSpPr/>
            <p:nvPr/>
          </p:nvSpPr>
          <p:spPr bwMode="auto">
            <a:xfrm>
              <a:off x="899592" y="3132689"/>
              <a:ext cx="2448271" cy="902281"/>
            </a:xfrm>
            <a:prstGeom prst="ellipse">
              <a:avLst/>
            </a:prstGeom>
            <a:solidFill>
              <a:srgbClr val="FFD9D9"/>
            </a:solidFill>
            <a:ln w="1587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1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ar-BH" sz="3400" b="1" dirty="0"/>
                <a:t>أُبصر بِهِما</a:t>
              </a:r>
              <a:endParaRPr kumimoji="0" lang="ar-BH" sz="3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F2090108-53E6-4786-AD51-4D36709F0F14}"/>
                </a:ext>
              </a:extLst>
            </p:cNvPr>
            <p:cNvSpPr/>
            <p:nvPr/>
          </p:nvSpPr>
          <p:spPr bwMode="auto">
            <a:xfrm>
              <a:off x="899591" y="4181210"/>
              <a:ext cx="2448271" cy="902281"/>
            </a:xfrm>
            <a:prstGeom prst="ellipse">
              <a:avLst/>
            </a:prstGeom>
            <a:solidFill>
              <a:srgbClr val="FFD9D9"/>
            </a:solidFill>
            <a:ln w="1587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1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ar-BH" sz="3400" b="1" dirty="0"/>
                <a:t>أسمَع بِهِما</a:t>
              </a:r>
              <a:endParaRPr kumimoji="0" lang="ar-BH" sz="3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D231FCAF-ED36-443B-ABC7-45E6C10BF34F}"/>
                </a:ext>
              </a:extLst>
            </p:cNvPr>
            <p:cNvSpPr/>
            <p:nvPr/>
          </p:nvSpPr>
          <p:spPr bwMode="auto">
            <a:xfrm>
              <a:off x="899592" y="5229200"/>
              <a:ext cx="2448271" cy="902281"/>
            </a:xfrm>
            <a:prstGeom prst="ellipse">
              <a:avLst/>
            </a:prstGeom>
            <a:solidFill>
              <a:srgbClr val="FFD9D9"/>
            </a:solidFill>
            <a:ln w="1587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1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ar-BH" sz="3400" b="1" dirty="0"/>
                <a:t>أكتُب بِهِما</a:t>
              </a:r>
              <a:endParaRPr kumimoji="0" lang="ar-BH" sz="3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9311EE5F-E7F5-4A5D-9FA5-6B6C798E2B7E}"/>
              </a:ext>
            </a:extLst>
          </p:cNvPr>
          <p:cNvCxnSpPr>
            <a:cxnSpLocks/>
          </p:cNvCxnSpPr>
          <p:nvPr/>
        </p:nvCxnSpPr>
        <p:spPr bwMode="auto">
          <a:xfrm flipH="1">
            <a:off x="3491880" y="2676909"/>
            <a:ext cx="2952329" cy="824099"/>
          </a:xfrm>
          <a:prstGeom prst="straightConnector1">
            <a:avLst/>
          </a:prstGeom>
          <a:ln w="111125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5B708284-DC1F-41E3-86A2-735AD0D74DFB}"/>
              </a:ext>
            </a:extLst>
          </p:cNvPr>
          <p:cNvCxnSpPr>
            <a:cxnSpLocks/>
          </p:cNvCxnSpPr>
          <p:nvPr/>
        </p:nvCxnSpPr>
        <p:spPr bwMode="auto">
          <a:xfrm flipH="1">
            <a:off x="3504291" y="3822940"/>
            <a:ext cx="2952329" cy="824099"/>
          </a:xfrm>
          <a:prstGeom prst="straightConnector1">
            <a:avLst/>
          </a:prstGeom>
          <a:ln w="111125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54B7166E-B202-43A9-8E09-79815497DF9A}"/>
              </a:ext>
            </a:extLst>
          </p:cNvPr>
          <p:cNvCxnSpPr>
            <a:cxnSpLocks/>
          </p:cNvCxnSpPr>
          <p:nvPr/>
        </p:nvCxnSpPr>
        <p:spPr bwMode="auto">
          <a:xfrm flipH="1">
            <a:off x="3490702" y="4856241"/>
            <a:ext cx="2952329" cy="824099"/>
          </a:xfrm>
          <a:prstGeom prst="straightConnector1">
            <a:avLst/>
          </a:prstGeom>
          <a:ln w="111125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B2625F81-988F-4FA3-B51F-2B49EF25221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04290" y="2533617"/>
            <a:ext cx="2931599" cy="3048803"/>
          </a:xfrm>
          <a:prstGeom prst="straightConnector1">
            <a:avLst/>
          </a:prstGeom>
          <a:ln w="111125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0BF18F2-3BFA-45F4-AE46-9AC528251D42}"/>
              </a:ext>
            </a:extLst>
          </p:cNvPr>
          <p:cNvSpPr txBox="1"/>
          <p:nvPr/>
        </p:nvSpPr>
        <p:spPr>
          <a:xfrm>
            <a:off x="35496" y="44624"/>
            <a:ext cx="2129276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الله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المنعم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235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5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3ADE4A-B56F-4796-9402-A1DB5638B166}"/>
              </a:ext>
            </a:extLst>
          </p:cNvPr>
          <p:cNvSpPr txBox="1"/>
          <p:nvPr/>
        </p:nvSpPr>
        <p:spPr>
          <a:xfrm>
            <a:off x="7164288" y="250558"/>
            <a:ext cx="1596835" cy="58477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D3A57F7-9883-4BB8-BBDF-F44B3FC05614}"/>
              </a:ext>
            </a:extLst>
          </p:cNvPr>
          <p:cNvSpPr txBox="1"/>
          <p:nvPr/>
        </p:nvSpPr>
        <p:spPr>
          <a:xfrm>
            <a:off x="72008" y="980379"/>
            <a:ext cx="9036496" cy="630942"/>
          </a:xfrm>
          <a:prstGeom prst="rect">
            <a:avLst/>
          </a:prstGeom>
          <a:gradFill>
            <a:gsLst>
              <a:gs pos="35000">
                <a:schemeClr val="tx2">
                  <a:lumMod val="20000"/>
                  <a:lumOff val="8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rtl="1"/>
            <a:r>
              <a:rPr lang="ar-BH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أُلاحظ الصُّورة الآتية واستَنتجُ نِعَمًا أُخرى وَهَبَها اللهُ للإنسَان: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E09534A-233C-4F81-995F-E0FA7289AD62}"/>
              </a:ext>
            </a:extLst>
          </p:cNvPr>
          <p:cNvPicPr/>
          <p:nvPr/>
        </p:nvPicPr>
        <p:blipFill rotWithShape="1">
          <a:blip r:embed="rId3"/>
          <a:srcRect l="31637" t="43217" r="49569" b="33795"/>
          <a:stretch/>
        </p:blipFill>
        <p:spPr bwMode="auto">
          <a:xfrm>
            <a:off x="1875656" y="2094267"/>
            <a:ext cx="5936704" cy="37624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452B1AE7-6410-4F0A-813B-34FF95A3E2C1}"/>
              </a:ext>
            </a:extLst>
          </p:cNvPr>
          <p:cNvSpPr/>
          <p:nvPr/>
        </p:nvSpPr>
        <p:spPr>
          <a:xfrm>
            <a:off x="3586689" y="2455567"/>
            <a:ext cx="2890322" cy="597215"/>
          </a:xfrm>
          <a:custGeom>
            <a:avLst/>
            <a:gdLst>
              <a:gd name="connsiteX0" fmla="*/ 0 w 2525297"/>
              <a:gd name="connsiteY0" fmla="*/ 0 h 519474"/>
              <a:gd name="connsiteX1" fmla="*/ 2525297 w 2525297"/>
              <a:gd name="connsiteY1" fmla="*/ 0 h 519474"/>
              <a:gd name="connsiteX2" fmla="*/ 2525297 w 2525297"/>
              <a:gd name="connsiteY2" fmla="*/ 519474 h 519474"/>
              <a:gd name="connsiteX3" fmla="*/ 0 w 2525297"/>
              <a:gd name="connsiteY3" fmla="*/ 519474 h 519474"/>
              <a:gd name="connsiteX4" fmla="*/ 0 w 2525297"/>
              <a:gd name="connsiteY4" fmla="*/ 0 h 51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5297" h="519474">
                <a:moveTo>
                  <a:pt x="0" y="0"/>
                </a:moveTo>
                <a:lnTo>
                  <a:pt x="2525297" y="0"/>
                </a:lnTo>
                <a:lnTo>
                  <a:pt x="2525297" y="519474"/>
                </a:lnTo>
                <a:lnTo>
                  <a:pt x="0" y="519474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algn="r"/>
            <a:r>
              <a:rPr lang="ar-BH" sz="2800" b="1" dirty="0">
                <a:solidFill>
                  <a:srgbClr val="4D7731"/>
                </a:solidFill>
              </a:rPr>
              <a:t> نِعمَة الأشجار </a:t>
            </a:r>
            <a:r>
              <a:rPr lang="ar-BH" sz="2800" b="1" dirty="0" smtClean="0">
                <a:solidFill>
                  <a:srgbClr val="4D7731"/>
                </a:solidFill>
              </a:rPr>
              <a:t>والنبات</a:t>
            </a:r>
            <a:endParaRPr lang="ar-BH" sz="2800" b="1" dirty="0">
              <a:solidFill>
                <a:srgbClr val="4D773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0C70A607-5E43-4578-A115-679359AA14B7}"/>
              </a:ext>
            </a:extLst>
          </p:cNvPr>
          <p:cNvSpPr/>
          <p:nvPr/>
        </p:nvSpPr>
        <p:spPr>
          <a:xfrm>
            <a:off x="187186" y="4149080"/>
            <a:ext cx="1721898" cy="560268"/>
          </a:xfrm>
          <a:custGeom>
            <a:avLst/>
            <a:gdLst>
              <a:gd name="connsiteX0" fmla="*/ 0 w 2525297"/>
              <a:gd name="connsiteY0" fmla="*/ 0 h 519474"/>
              <a:gd name="connsiteX1" fmla="*/ 2525297 w 2525297"/>
              <a:gd name="connsiteY1" fmla="*/ 0 h 519474"/>
              <a:gd name="connsiteX2" fmla="*/ 2525297 w 2525297"/>
              <a:gd name="connsiteY2" fmla="*/ 519474 h 519474"/>
              <a:gd name="connsiteX3" fmla="*/ 0 w 2525297"/>
              <a:gd name="connsiteY3" fmla="*/ 519474 h 519474"/>
              <a:gd name="connsiteX4" fmla="*/ 0 w 2525297"/>
              <a:gd name="connsiteY4" fmla="*/ 0 h 51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5297" h="519474">
                <a:moveTo>
                  <a:pt x="0" y="0"/>
                </a:moveTo>
                <a:lnTo>
                  <a:pt x="2525297" y="0"/>
                </a:lnTo>
                <a:lnTo>
                  <a:pt x="2525297" y="519474"/>
                </a:lnTo>
                <a:lnTo>
                  <a:pt x="0" y="519474"/>
                </a:lnTo>
                <a:lnTo>
                  <a:pt x="0" y="0"/>
                </a:lnTo>
                <a:close/>
              </a:path>
            </a:pathLst>
          </a:custGeom>
          <a:solidFill>
            <a:srgbClr val="A8FAAA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algn="ctr"/>
            <a:r>
              <a:rPr lang="ar-BH" sz="2800" b="1" dirty="0">
                <a:solidFill>
                  <a:schemeClr val="tx1"/>
                </a:solidFill>
              </a:rPr>
              <a:t> نِعمَة العائلة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B892F3A1-9EEE-4550-A0D0-353AFC0ADCA4}"/>
              </a:ext>
            </a:extLst>
          </p:cNvPr>
          <p:cNvSpPr/>
          <p:nvPr/>
        </p:nvSpPr>
        <p:spPr>
          <a:xfrm>
            <a:off x="4381906" y="5913539"/>
            <a:ext cx="2085085" cy="548974"/>
          </a:xfrm>
          <a:custGeom>
            <a:avLst/>
            <a:gdLst>
              <a:gd name="connsiteX0" fmla="*/ 0 w 2525297"/>
              <a:gd name="connsiteY0" fmla="*/ 0 h 519474"/>
              <a:gd name="connsiteX1" fmla="*/ 2525297 w 2525297"/>
              <a:gd name="connsiteY1" fmla="*/ 0 h 519474"/>
              <a:gd name="connsiteX2" fmla="*/ 2525297 w 2525297"/>
              <a:gd name="connsiteY2" fmla="*/ 519474 h 519474"/>
              <a:gd name="connsiteX3" fmla="*/ 0 w 2525297"/>
              <a:gd name="connsiteY3" fmla="*/ 519474 h 519474"/>
              <a:gd name="connsiteX4" fmla="*/ 0 w 2525297"/>
              <a:gd name="connsiteY4" fmla="*/ 0 h 51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5297" h="519474">
                <a:moveTo>
                  <a:pt x="0" y="0"/>
                </a:moveTo>
                <a:lnTo>
                  <a:pt x="2525297" y="0"/>
                </a:lnTo>
                <a:lnTo>
                  <a:pt x="2525297" y="519474"/>
                </a:lnTo>
                <a:lnTo>
                  <a:pt x="0" y="519474"/>
                </a:lnTo>
                <a:lnTo>
                  <a:pt x="0" y="0"/>
                </a:lnTo>
                <a:close/>
              </a:path>
            </a:pathLst>
          </a:custGeom>
          <a:solidFill>
            <a:srgbClr val="A8FAAA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algn="ctr"/>
            <a:r>
              <a:rPr lang="ar-BH" sz="2800" b="1" dirty="0">
                <a:solidFill>
                  <a:schemeClr val="tx1"/>
                </a:solidFill>
              </a:rPr>
              <a:t> نِعمَة الحيوانات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BF18F2-3BFA-45F4-AE46-9AC528251D42}"/>
              </a:ext>
            </a:extLst>
          </p:cNvPr>
          <p:cNvSpPr txBox="1"/>
          <p:nvPr/>
        </p:nvSpPr>
        <p:spPr>
          <a:xfrm>
            <a:off x="35496" y="44624"/>
            <a:ext cx="2129276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الله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المنعم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87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1418" y="1913059"/>
            <a:ext cx="5464719" cy="4036221"/>
            <a:chOff x="2843029" y="1321145"/>
            <a:chExt cx="11713300" cy="5112568"/>
          </a:xfrm>
          <a:solidFill>
            <a:srgbClr val="DBA1C8"/>
          </a:solidFill>
        </p:grpSpPr>
        <p:sp>
          <p:nvSpPr>
            <p:cNvPr id="2" name="Cloud Callout 1"/>
            <p:cNvSpPr/>
            <p:nvPr/>
          </p:nvSpPr>
          <p:spPr bwMode="auto">
            <a:xfrm>
              <a:off x="2843029" y="1321145"/>
              <a:ext cx="11713300" cy="5112568"/>
            </a:xfrm>
            <a:prstGeom prst="cloudCallout">
              <a:avLst>
                <a:gd name="adj1" fmla="val 79896"/>
                <a:gd name="adj2" fmla="val -44807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15223" y="2854493"/>
              <a:ext cx="7871588" cy="17356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4500" b="1" dirty="0" smtClean="0">
                  <a:solidFill>
                    <a:srgbClr val="002060"/>
                  </a:solidFill>
                  <a:latin typeface="Arabic Typesetting" panose="03020402040406030203" pitchFamily="66" charset="-78"/>
                  <a:cs typeface="+mj-cs"/>
                </a:rPr>
                <a:t>دعواتنا للجميع </a:t>
              </a:r>
              <a:endParaRPr lang="en-US" sz="45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endParaRPr>
            </a:p>
            <a:p>
              <a:pPr algn="ctr"/>
              <a:r>
                <a:rPr lang="ar-BH" sz="4500" b="1" dirty="0" smtClean="0">
                  <a:solidFill>
                    <a:srgbClr val="002060"/>
                  </a:solidFill>
                  <a:latin typeface="Arabic Typesetting" panose="03020402040406030203" pitchFamily="66" charset="-78"/>
                  <a:cs typeface="+mj-cs"/>
                </a:rPr>
                <a:t>بالنجاح والتوفيق</a:t>
              </a:r>
              <a:endParaRPr lang="en-US" sz="45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endParaRPr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700B9559-58B5-459A-838E-59C54E63D1ED}"/>
              </a:ext>
            </a:extLst>
          </p:cNvPr>
          <p:cNvSpPr txBox="1"/>
          <p:nvPr/>
        </p:nvSpPr>
        <p:spPr>
          <a:xfrm>
            <a:off x="5580112" y="813461"/>
            <a:ext cx="3350419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6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+mj-cs"/>
              </a:rPr>
              <a:t>انتهى الدرس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BF18F2-3BFA-45F4-AE46-9AC528251D42}"/>
              </a:ext>
            </a:extLst>
          </p:cNvPr>
          <p:cNvSpPr txBox="1"/>
          <p:nvPr/>
        </p:nvSpPr>
        <p:spPr>
          <a:xfrm>
            <a:off x="35496" y="44624"/>
            <a:ext cx="2129276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الله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المنعم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50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154</Words>
  <Application>Microsoft Office PowerPoint</Application>
  <PresentationFormat>On-screen Show (4:3)</PresentationFormat>
  <Paragraphs>39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Arabic Typesetting</vt:lpstr>
      <vt:lpstr>Arial</vt:lpstr>
      <vt:lpstr>Calibri</vt:lpstr>
      <vt:lpstr>Frutiger LT Arabic 55 Roman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3</cp:revision>
  <dcterms:created xsi:type="dcterms:W3CDTF">2020-09-17T17:16:46Z</dcterms:created>
  <dcterms:modified xsi:type="dcterms:W3CDTF">2020-09-17T11:09:43Z</dcterms:modified>
</cp:coreProperties>
</file>