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10"/>
  </p:notesMasterIdLst>
  <p:sldIdLst>
    <p:sldId id="256" r:id="rId2"/>
    <p:sldId id="334" r:id="rId3"/>
    <p:sldId id="340" r:id="rId4"/>
    <p:sldId id="416" r:id="rId5"/>
    <p:sldId id="342" r:id="rId6"/>
    <p:sldId id="417" r:id="rId7"/>
    <p:sldId id="352" r:id="rId8"/>
    <p:sldId id="419" r:id="rId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أمل الدوسري" initials="أمل" lastIdx="1" clrIdx="0">
    <p:extLst>
      <p:ext uri="{19B8F6BF-5375-455C-9EA6-DF929625EA0E}">
        <p15:presenceInfo xmlns:p15="http://schemas.microsoft.com/office/powerpoint/2012/main" userId="أمل الدوسري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007A37"/>
    <a:srgbClr val="7DB0DF"/>
    <a:srgbClr val="5497D4"/>
    <a:srgbClr val="A50021"/>
    <a:srgbClr val="BFDE26"/>
    <a:srgbClr val="A6F4D6"/>
    <a:srgbClr val="CC00FF"/>
    <a:srgbClr val="FFFFE7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191" autoAdjust="0"/>
    <p:restoredTop sz="93692" autoAdjust="0"/>
  </p:normalViewPr>
  <p:slideViewPr>
    <p:cSldViewPr>
      <p:cViewPr varScale="1">
        <p:scale>
          <a:sx n="70" d="100"/>
          <a:sy n="70" d="100"/>
        </p:scale>
        <p:origin x="708" y="60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9FE6EE4-0427-446A-A8D9-6AF55A202810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B15666C-1B94-46C4-A895-B74E6487A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278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F3574-E815-41EB-BEC0-87B81D36E10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00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38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11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307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428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661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108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31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51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47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52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42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C6AFD-BC05-4C38-8312-B702CEEC0D08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75C3E-8D8F-494A-AEC4-B82719833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02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1480430" y="0"/>
            <a:ext cx="9144000" cy="15092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935F466-3492-4DC9-B547-A7A5F2D116D5}"/>
              </a:ext>
            </a:extLst>
          </p:cNvPr>
          <p:cNvSpPr/>
          <p:nvPr/>
        </p:nvSpPr>
        <p:spPr>
          <a:xfrm>
            <a:off x="4234807" y="2061900"/>
            <a:ext cx="3608680" cy="221599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7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سُورةُ </a:t>
            </a:r>
            <a:r>
              <a:rPr lang="ar-SA" sz="7200" b="1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الكوْثَر</a:t>
            </a:r>
            <a:endParaRPr lang="ar-BH" sz="7200" b="1" dirty="0" smtClean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BH" sz="66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(</a:t>
            </a:r>
            <a:r>
              <a:rPr lang="ar-BH" sz="4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حفظ</a:t>
            </a:r>
            <a:r>
              <a:rPr lang="ar-SA" sz="6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endParaRPr lang="en-US" sz="66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21FC120-807C-42B3-9DB1-83839AC44EB8}"/>
              </a:ext>
            </a:extLst>
          </p:cNvPr>
          <p:cNvSpPr/>
          <p:nvPr/>
        </p:nvSpPr>
        <p:spPr>
          <a:xfrm>
            <a:off x="4411595" y="4589682"/>
            <a:ext cx="3281668" cy="22544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BH" sz="2800" b="1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 </a:t>
            </a:r>
            <a:r>
              <a:rPr lang="ar-BH" sz="2800" b="1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الإسلامية/ الجزء الأول </a:t>
            </a:r>
            <a:endParaRPr lang="ar-BH" sz="2800" b="1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ar-SA" sz="20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</a:t>
            </a:r>
            <a:r>
              <a:rPr lang="ar-BH" sz="20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لصف الأول الابتدائي</a:t>
            </a:r>
          </a:p>
          <a:p>
            <a:pPr algn="ctr">
              <a:lnSpc>
                <a:spcPct val="150000"/>
              </a:lnSpc>
            </a:pPr>
            <a:r>
              <a:rPr lang="ar-BH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الفصل الدراسي الأول </a:t>
            </a:r>
          </a:p>
          <a:p>
            <a:pPr algn="ctr">
              <a:lnSpc>
                <a:spcPct val="150000"/>
              </a:lnSpc>
            </a:pPr>
            <a:endParaRPr lang="ar-BH" sz="2800" b="1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554572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1 Sorat al kowther adr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1" r="13122" b="11357"/>
          <a:stretch/>
        </p:blipFill>
        <p:spPr>
          <a:xfrm>
            <a:off x="10344472" y="103027"/>
            <a:ext cx="1771328" cy="1404624"/>
          </a:xfrm>
          <a:prstGeom prst="rect">
            <a:avLst/>
          </a:prstGeom>
        </p:spPr>
      </p:pic>
      <p:sp>
        <p:nvSpPr>
          <p:cNvPr id="3" name="Frame 2"/>
          <p:cNvSpPr/>
          <p:nvPr/>
        </p:nvSpPr>
        <p:spPr>
          <a:xfrm>
            <a:off x="1294816" y="4060520"/>
            <a:ext cx="9753600" cy="1575554"/>
          </a:xfrm>
          <a:prstGeom prst="frame">
            <a:avLst>
              <a:gd name="adj1" fmla="val 17940"/>
            </a:avLst>
          </a:prstGeom>
          <a:solidFill>
            <a:srgbClr val="C000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  <a:sp3d extrusionH="57150">
              <a:bevelT w="38100" h="38100"/>
            </a:sp3d>
          </a:bodyPr>
          <a:lstStyle/>
          <a:p>
            <a:pPr algn="just" rtl="1">
              <a:lnSpc>
                <a:spcPct val="200000"/>
              </a:lnSpc>
            </a:pPr>
            <a:endParaRPr lang="ar-BH" sz="1000" b="1" dirty="0"/>
          </a:p>
          <a:p>
            <a:pPr algn="just" rtl="1">
              <a:lnSpc>
                <a:spcPct val="200000"/>
              </a:lnSpc>
            </a:pPr>
            <a:endParaRPr lang="ar-BH" sz="1000" b="1" dirty="0"/>
          </a:p>
          <a:p>
            <a:pPr algn="just" rtl="1">
              <a:lnSpc>
                <a:spcPct val="200000"/>
              </a:lnSpc>
            </a:pPr>
            <a:endParaRPr lang="ar-BH" sz="1000" b="1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E56D377-37A5-4C8B-AEFC-7CD884064B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504" t="10475" b="3980"/>
          <a:stretch/>
        </p:blipFill>
        <p:spPr>
          <a:xfrm>
            <a:off x="990601" y="1066801"/>
            <a:ext cx="2633936" cy="299372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F1B312D-E740-4645-A537-7D923F0ECA2F}"/>
              </a:ext>
            </a:extLst>
          </p:cNvPr>
          <p:cNvSpPr txBox="1"/>
          <p:nvPr/>
        </p:nvSpPr>
        <p:spPr>
          <a:xfrm>
            <a:off x="1737924" y="4527663"/>
            <a:ext cx="904274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900" b="1" dirty="0">
                <a:cs typeface="+mj-cs"/>
              </a:rPr>
              <a:t>تلاوة الآيات الكريمة من سورة </a:t>
            </a:r>
            <a:r>
              <a:rPr lang="ar-SA" sz="3900" b="1" dirty="0" smtClean="0">
                <a:cs typeface="+mj-cs"/>
              </a:rPr>
              <a:t>الكوثر</a:t>
            </a:r>
            <a:r>
              <a:rPr lang="ar-BH" sz="3900" b="1" dirty="0" smtClean="0">
                <a:cs typeface="+mj-cs"/>
              </a:rPr>
              <a:t>،</a:t>
            </a:r>
            <a:r>
              <a:rPr lang="ar-SA" sz="3900" b="1" dirty="0" smtClean="0">
                <a:cs typeface="+mj-cs"/>
              </a:rPr>
              <a:t> </a:t>
            </a:r>
            <a:r>
              <a:rPr lang="ar-SA" sz="3900" b="1" dirty="0">
                <a:cs typeface="+mj-cs"/>
              </a:rPr>
              <a:t>ومعرفة </a:t>
            </a:r>
            <a:r>
              <a:rPr lang="ar-SA" sz="3900" b="1" dirty="0" smtClean="0">
                <a:cs typeface="+mj-cs"/>
              </a:rPr>
              <a:t>معانيها</a:t>
            </a:r>
            <a:r>
              <a:rPr lang="ar-BH" sz="3900" b="1" dirty="0">
                <a:cs typeface="+mj-cs"/>
              </a:rPr>
              <a:t>.</a:t>
            </a:r>
            <a:endParaRPr lang="en-US" sz="3900" dirty="0"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3B5CEB1-A95B-4888-A8ED-EE37EA3CDFA5}"/>
              </a:ext>
            </a:extLst>
          </p:cNvPr>
          <p:cNvSpPr txBox="1"/>
          <p:nvPr/>
        </p:nvSpPr>
        <p:spPr>
          <a:xfrm>
            <a:off x="76200" y="76200"/>
            <a:ext cx="2362200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BH" sz="1600" b="1" dirty="0">
                <a:solidFill>
                  <a:schemeClr val="bg1"/>
                </a:solidFill>
                <a:cs typeface="+mj-cs"/>
              </a:rPr>
              <a:t>سورة </a:t>
            </a:r>
            <a:r>
              <a:rPr lang="ar-BH" sz="1600" b="1" dirty="0" smtClean="0">
                <a:solidFill>
                  <a:schemeClr val="bg1"/>
                </a:solidFill>
                <a:cs typeface="+mj-cs"/>
              </a:rPr>
              <a:t>الكوثر – التربية الإسلامية </a:t>
            </a:r>
            <a:endParaRPr lang="ar-BH" sz="1600" b="1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11" name="Down Arrow Callout 10"/>
          <p:cNvSpPr/>
          <p:nvPr/>
        </p:nvSpPr>
        <p:spPr>
          <a:xfrm>
            <a:off x="3624536" y="2420779"/>
            <a:ext cx="5976664" cy="1084421"/>
          </a:xfrm>
          <a:prstGeom prst="downArrow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ar-BH" sz="4000" b="1" cap="none" spc="0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أهداف الدرس، </a:t>
            </a:r>
            <a:r>
              <a:rPr lang="ar-SA" sz="4000" b="1" cap="none" spc="0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</a:t>
            </a:r>
            <a:r>
              <a:rPr lang="ar-BH" sz="4000" b="1" cap="none" spc="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تعلم </a:t>
            </a:r>
            <a:r>
              <a:rPr lang="ar-BH" sz="4000" b="1" cap="none" spc="0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اليوم: </a:t>
            </a:r>
            <a:endParaRPr lang="en-US" sz="4000" b="1" cap="none" spc="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875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1 AHDAFF KAW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52" y="1303894"/>
            <a:ext cx="10096500" cy="5048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3B5CEB1-A95B-4888-A8ED-EE37EA3CDFA5}"/>
              </a:ext>
            </a:extLst>
          </p:cNvPr>
          <p:cNvSpPr txBox="1"/>
          <p:nvPr/>
        </p:nvSpPr>
        <p:spPr>
          <a:xfrm>
            <a:off x="76200" y="76200"/>
            <a:ext cx="2362200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BH" sz="1600" b="1" dirty="0">
                <a:solidFill>
                  <a:schemeClr val="bg1"/>
                </a:solidFill>
                <a:cs typeface="+mj-cs"/>
              </a:rPr>
              <a:t>سورة </a:t>
            </a:r>
            <a:r>
              <a:rPr lang="ar-BH" sz="1600" b="1" dirty="0" smtClean="0">
                <a:solidFill>
                  <a:schemeClr val="bg1"/>
                </a:solidFill>
                <a:cs typeface="+mj-cs"/>
              </a:rPr>
              <a:t>الكوثر – التربية الإسلامية </a:t>
            </a:r>
            <a:endParaRPr lang="ar-BH" sz="1600" b="1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852BC6F-8E1A-477F-A3CB-8CA853A458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164" b="67145" l="45345" r="66967">
                        <a14:foregroundMark x1="62913" y1="65423" x2="62913" y2="65423"/>
                        <a14:foregroundMark x1="57357" y1="38164" x2="57357" y2="38164"/>
                        <a14:foregroundMark x1="54655" y1="39742" x2="54655" y2="39742"/>
                        <a14:foregroundMark x1="51802" y1="40459" x2="51802" y2="40459"/>
                        <a14:foregroundMark x1="45495" y1="54232" x2="45495" y2="54232"/>
                        <a14:foregroundMark x1="55405" y1="60976" x2="55405" y2="60976"/>
                        <a14:foregroundMark x1="59760" y1="57819" x2="59760" y2="57819"/>
                        <a14:foregroundMark x1="64114" y1="60402" x2="64114" y2="60402"/>
                        <a14:foregroundMark x1="49850" y1="62554" x2="49850" y2="62554"/>
                        <a14:foregroundMark x1="47147" y1="58393" x2="47147" y2="58393"/>
                        <a14:foregroundMark x1="49099" y1="63845" x2="49099" y2="63845"/>
                        <a14:foregroundMark x1="52252" y1="65854" x2="52252" y2="65854"/>
                        <a14:foregroundMark x1="58859" y1="67145" x2="58859" y2="67145"/>
                        <a14:foregroundMark x1="62012" y1="40172" x2="62012" y2="40172"/>
                        <a14:foregroundMark x1="58559" y1="40172" x2="58559" y2="40172"/>
                        <a14:foregroundMark x1="49850" y1="43615" x2="49850" y2="43615"/>
                        <a14:foregroundMark x1="50300" y1="41750" x2="50300" y2="4175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53" t="36262" r="30294" b="30667"/>
          <a:stretch/>
        </p:blipFill>
        <p:spPr>
          <a:xfrm>
            <a:off x="10273953" y="1058450"/>
            <a:ext cx="1919092" cy="2922386"/>
          </a:xfrm>
          <a:prstGeom prst="rect">
            <a:avLst/>
          </a:prstGeom>
        </p:spPr>
      </p:pic>
      <p:sp>
        <p:nvSpPr>
          <p:cNvPr id="15" name="Oval Callout 7">
            <a:extLst>
              <a:ext uri="{FF2B5EF4-FFF2-40B4-BE49-F238E27FC236}">
                <a16:creationId xmlns="" xmlns:a16="http://schemas.microsoft.com/office/drawing/2014/main" id="{C6CCD8B2-EF81-4994-B0E9-C675C8421F48}"/>
              </a:ext>
            </a:extLst>
          </p:cNvPr>
          <p:cNvSpPr/>
          <p:nvPr/>
        </p:nvSpPr>
        <p:spPr bwMode="auto">
          <a:xfrm>
            <a:off x="8293952" y="384658"/>
            <a:ext cx="2107348" cy="1467032"/>
          </a:xfrm>
          <a:prstGeom prst="wedgeEllipseCallout">
            <a:avLst>
              <a:gd name="adj1" fmla="val 72623"/>
              <a:gd name="adj2" fmla="val 107064"/>
            </a:avLst>
          </a:prstGeom>
          <a:solidFill>
            <a:srgbClr val="99FFCC"/>
          </a:solidFill>
          <a:ln>
            <a:noFill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ar-BH" sz="4000" b="1" dirty="0" smtClean="0">
                <a:ln/>
                <a:solidFill>
                  <a:srgbClr val="002060"/>
                </a:solidFill>
              </a:rPr>
              <a:t>أقرأ</a:t>
            </a:r>
            <a:r>
              <a:rPr lang="ar-BH" sz="4000" b="1" dirty="0">
                <a:ln/>
                <a:solidFill>
                  <a:srgbClr val="002060"/>
                </a:solidFill>
              </a:rPr>
              <a:t>ُ</a:t>
            </a:r>
            <a:r>
              <a:rPr lang="ar-SA" sz="4000" b="1" dirty="0" smtClean="0">
                <a:ln/>
                <a:solidFill>
                  <a:srgbClr val="002060"/>
                </a:solidFill>
              </a:rPr>
              <a:t> </a:t>
            </a:r>
            <a:r>
              <a:rPr lang="ar-BH" sz="4000" b="1" dirty="0">
                <a:ln/>
                <a:solidFill>
                  <a:srgbClr val="002060"/>
                </a:solidFill>
              </a:rPr>
              <a:t>وأ</a:t>
            </a:r>
            <a:r>
              <a:rPr lang="ar-SA" sz="4000" b="1" dirty="0" smtClean="0">
                <a:ln/>
                <a:solidFill>
                  <a:srgbClr val="002060"/>
                </a:solidFill>
              </a:rPr>
              <a:t>حف</a:t>
            </a:r>
            <a:r>
              <a:rPr lang="ar-BH" sz="4000" b="1" dirty="0" smtClean="0">
                <a:ln/>
                <a:solidFill>
                  <a:srgbClr val="002060"/>
                </a:solidFill>
              </a:rPr>
              <a:t>َ</a:t>
            </a:r>
            <a:r>
              <a:rPr lang="ar-SA" sz="4000" b="1" dirty="0" smtClean="0">
                <a:ln/>
                <a:solidFill>
                  <a:srgbClr val="002060"/>
                </a:solidFill>
              </a:rPr>
              <a:t>ظ</a:t>
            </a:r>
            <a:r>
              <a:rPr lang="ar-BH" sz="4000" b="1" dirty="0" smtClean="0">
                <a:ln/>
                <a:solidFill>
                  <a:srgbClr val="002060"/>
                </a:solidFill>
              </a:rPr>
              <a:t>ُ</a:t>
            </a:r>
            <a:endParaRPr lang="en-US" sz="4000" dirty="0">
              <a:solidFill>
                <a:srgbClr val="00206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82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1 AL KAWTHER G1 P1 6 01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8C1724D-1674-4031-B6B6-DAA2945BD98A}"/>
              </a:ext>
            </a:extLst>
          </p:cNvPr>
          <p:cNvSpPr/>
          <p:nvPr/>
        </p:nvSpPr>
        <p:spPr>
          <a:xfrm>
            <a:off x="3215681" y="560055"/>
            <a:ext cx="6174900" cy="769441"/>
          </a:xfrm>
          <a:prstGeom prst="rect">
            <a:avLst/>
          </a:prstGeom>
          <a:solidFill>
            <a:srgbClr val="007A3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SA" sz="4400" b="1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أقرأ</a:t>
            </a:r>
            <a:r>
              <a:rPr lang="ar-BH" sz="4400" b="1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ُ</a:t>
            </a:r>
            <a:r>
              <a:rPr lang="ar-SA" sz="4400" b="1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الكلمات</a:t>
            </a:r>
            <a:r>
              <a:rPr lang="ar-BH" sz="4400" b="1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ِ</a:t>
            </a:r>
            <a:r>
              <a:rPr lang="ar-SA" sz="4400" b="1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وأتعرف</a:t>
            </a:r>
            <a:r>
              <a:rPr lang="ar-BH" sz="4400" b="1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ُ</a:t>
            </a:r>
            <a:r>
              <a:rPr lang="ar-SA" sz="4400" b="1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معاني</a:t>
            </a:r>
            <a:r>
              <a:rPr lang="ar-BH" sz="4400" b="1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َ</a:t>
            </a:r>
            <a:r>
              <a:rPr lang="ar-SA" sz="4400" b="1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ها</a:t>
            </a:r>
            <a:r>
              <a:rPr lang="ar-BH" sz="4400" b="1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en-US" sz="44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AB60D9D8-8C2E-4D4B-8DAF-66CB1579ED44}"/>
              </a:ext>
            </a:extLst>
          </p:cNvPr>
          <p:cNvSpPr/>
          <p:nvPr/>
        </p:nvSpPr>
        <p:spPr>
          <a:xfrm>
            <a:off x="7602925" y="1583994"/>
            <a:ext cx="3252473" cy="609838"/>
          </a:xfrm>
          <a:custGeom>
            <a:avLst/>
            <a:gdLst>
              <a:gd name="connsiteX0" fmla="*/ 0 w 2439355"/>
              <a:gd name="connsiteY0" fmla="*/ 60984 h 609838"/>
              <a:gd name="connsiteX1" fmla="*/ 60984 w 2439355"/>
              <a:gd name="connsiteY1" fmla="*/ 0 h 609838"/>
              <a:gd name="connsiteX2" fmla="*/ 2378371 w 2439355"/>
              <a:gd name="connsiteY2" fmla="*/ 0 h 609838"/>
              <a:gd name="connsiteX3" fmla="*/ 2439355 w 2439355"/>
              <a:gd name="connsiteY3" fmla="*/ 60984 h 609838"/>
              <a:gd name="connsiteX4" fmla="*/ 2439355 w 2439355"/>
              <a:gd name="connsiteY4" fmla="*/ 548854 h 609838"/>
              <a:gd name="connsiteX5" fmla="*/ 2378371 w 2439355"/>
              <a:gd name="connsiteY5" fmla="*/ 609838 h 609838"/>
              <a:gd name="connsiteX6" fmla="*/ 60984 w 2439355"/>
              <a:gd name="connsiteY6" fmla="*/ 609838 h 609838"/>
              <a:gd name="connsiteX7" fmla="*/ 0 w 2439355"/>
              <a:gd name="connsiteY7" fmla="*/ 548854 h 609838"/>
              <a:gd name="connsiteX8" fmla="*/ 0 w 2439355"/>
              <a:gd name="connsiteY8" fmla="*/ 60984 h 60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9355" h="609838">
                <a:moveTo>
                  <a:pt x="0" y="60984"/>
                </a:moveTo>
                <a:cubicBezTo>
                  <a:pt x="0" y="27303"/>
                  <a:pt x="27303" y="0"/>
                  <a:pt x="60984" y="0"/>
                </a:cubicBezTo>
                <a:lnTo>
                  <a:pt x="2378371" y="0"/>
                </a:lnTo>
                <a:cubicBezTo>
                  <a:pt x="2412052" y="0"/>
                  <a:pt x="2439355" y="27303"/>
                  <a:pt x="2439355" y="60984"/>
                </a:cubicBezTo>
                <a:lnTo>
                  <a:pt x="2439355" y="548854"/>
                </a:lnTo>
                <a:cubicBezTo>
                  <a:pt x="2439355" y="582535"/>
                  <a:pt x="2412052" y="609838"/>
                  <a:pt x="2378371" y="609838"/>
                </a:cubicBezTo>
                <a:lnTo>
                  <a:pt x="60984" y="609838"/>
                </a:lnTo>
                <a:cubicBezTo>
                  <a:pt x="27303" y="609838"/>
                  <a:pt x="0" y="582535"/>
                  <a:pt x="0" y="548854"/>
                </a:cubicBezTo>
                <a:lnTo>
                  <a:pt x="0" y="6098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3582" tIns="63582" rIns="63582" bIns="63582" numCol="1" spcCol="127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kern="1200" dirty="0">
                <a:solidFill>
                  <a:schemeClr val="bg1"/>
                </a:solidFill>
              </a:rPr>
              <a:t> الكلمة</a:t>
            </a:r>
            <a:endParaRPr lang="en-US" sz="2800" b="1" kern="1200" dirty="0">
              <a:solidFill>
                <a:schemeClr val="bg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620685CA-D3BD-42EF-B1E2-1B2918675FD2}"/>
              </a:ext>
            </a:extLst>
          </p:cNvPr>
          <p:cNvSpPr/>
          <p:nvPr/>
        </p:nvSpPr>
        <p:spPr>
          <a:xfrm>
            <a:off x="7602925" y="2358499"/>
            <a:ext cx="3252473" cy="609838"/>
          </a:xfrm>
          <a:custGeom>
            <a:avLst/>
            <a:gdLst>
              <a:gd name="connsiteX0" fmla="*/ 0 w 2439355"/>
              <a:gd name="connsiteY0" fmla="*/ 60984 h 609838"/>
              <a:gd name="connsiteX1" fmla="*/ 60984 w 2439355"/>
              <a:gd name="connsiteY1" fmla="*/ 0 h 609838"/>
              <a:gd name="connsiteX2" fmla="*/ 2378371 w 2439355"/>
              <a:gd name="connsiteY2" fmla="*/ 0 h 609838"/>
              <a:gd name="connsiteX3" fmla="*/ 2439355 w 2439355"/>
              <a:gd name="connsiteY3" fmla="*/ 60984 h 609838"/>
              <a:gd name="connsiteX4" fmla="*/ 2439355 w 2439355"/>
              <a:gd name="connsiteY4" fmla="*/ 548854 h 609838"/>
              <a:gd name="connsiteX5" fmla="*/ 2378371 w 2439355"/>
              <a:gd name="connsiteY5" fmla="*/ 609838 h 609838"/>
              <a:gd name="connsiteX6" fmla="*/ 60984 w 2439355"/>
              <a:gd name="connsiteY6" fmla="*/ 609838 h 609838"/>
              <a:gd name="connsiteX7" fmla="*/ 0 w 2439355"/>
              <a:gd name="connsiteY7" fmla="*/ 548854 h 609838"/>
              <a:gd name="connsiteX8" fmla="*/ 0 w 2439355"/>
              <a:gd name="connsiteY8" fmla="*/ 60984 h 60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9355" h="609838">
                <a:moveTo>
                  <a:pt x="0" y="60984"/>
                </a:moveTo>
                <a:cubicBezTo>
                  <a:pt x="0" y="27303"/>
                  <a:pt x="27303" y="0"/>
                  <a:pt x="60984" y="0"/>
                </a:cubicBezTo>
                <a:lnTo>
                  <a:pt x="2378371" y="0"/>
                </a:lnTo>
                <a:cubicBezTo>
                  <a:pt x="2412052" y="0"/>
                  <a:pt x="2439355" y="27303"/>
                  <a:pt x="2439355" y="60984"/>
                </a:cubicBezTo>
                <a:lnTo>
                  <a:pt x="2439355" y="548854"/>
                </a:lnTo>
                <a:cubicBezTo>
                  <a:pt x="2439355" y="582535"/>
                  <a:pt x="2412052" y="609838"/>
                  <a:pt x="2378371" y="609838"/>
                </a:cubicBezTo>
                <a:lnTo>
                  <a:pt x="60984" y="609838"/>
                </a:lnTo>
                <a:cubicBezTo>
                  <a:pt x="27303" y="609838"/>
                  <a:pt x="0" y="582535"/>
                  <a:pt x="0" y="548854"/>
                </a:cubicBezTo>
                <a:lnTo>
                  <a:pt x="0" y="60984"/>
                </a:lnTo>
                <a:close/>
              </a:path>
            </a:pathLst>
          </a:custGeom>
          <a:solidFill>
            <a:srgbClr val="92D050">
              <a:alpha val="9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422" tIns="53422" rIns="53422" bIns="53422" numCol="1" spcCol="1270" anchor="ctr" anchorCtr="0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ar-SA" sz="3500" b="1" dirty="0">
                <a:cs typeface="+mj-cs"/>
              </a:rPr>
              <a:t>الكوثر</a:t>
            </a:r>
            <a:endParaRPr lang="en-US" sz="3500" b="1" kern="1200" dirty="0">
              <a:cs typeface="+mj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91F14D1F-3FC1-4ECF-BC6A-C9252736E9AF}"/>
              </a:ext>
            </a:extLst>
          </p:cNvPr>
          <p:cNvSpPr/>
          <p:nvPr/>
        </p:nvSpPr>
        <p:spPr>
          <a:xfrm>
            <a:off x="7602925" y="3181782"/>
            <a:ext cx="3252473" cy="609838"/>
          </a:xfrm>
          <a:custGeom>
            <a:avLst/>
            <a:gdLst>
              <a:gd name="connsiteX0" fmla="*/ 0 w 2439355"/>
              <a:gd name="connsiteY0" fmla="*/ 60984 h 609838"/>
              <a:gd name="connsiteX1" fmla="*/ 60984 w 2439355"/>
              <a:gd name="connsiteY1" fmla="*/ 0 h 609838"/>
              <a:gd name="connsiteX2" fmla="*/ 2378371 w 2439355"/>
              <a:gd name="connsiteY2" fmla="*/ 0 h 609838"/>
              <a:gd name="connsiteX3" fmla="*/ 2439355 w 2439355"/>
              <a:gd name="connsiteY3" fmla="*/ 60984 h 609838"/>
              <a:gd name="connsiteX4" fmla="*/ 2439355 w 2439355"/>
              <a:gd name="connsiteY4" fmla="*/ 548854 h 609838"/>
              <a:gd name="connsiteX5" fmla="*/ 2378371 w 2439355"/>
              <a:gd name="connsiteY5" fmla="*/ 609838 h 609838"/>
              <a:gd name="connsiteX6" fmla="*/ 60984 w 2439355"/>
              <a:gd name="connsiteY6" fmla="*/ 609838 h 609838"/>
              <a:gd name="connsiteX7" fmla="*/ 0 w 2439355"/>
              <a:gd name="connsiteY7" fmla="*/ 548854 h 609838"/>
              <a:gd name="connsiteX8" fmla="*/ 0 w 2439355"/>
              <a:gd name="connsiteY8" fmla="*/ 60984 h 60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9355" h="609838">
                <a:moveTo>
                  <a:pt x="0" y="60984"/>
                </a:moveTo>
                <a:cubicBezTo>
                  <a:pt x="0" y="27303"/>
                  <a:pt x="27303" y="0"/>
                  <a:pt x="60984" y="0"/>
                </a:cubicBezTo>
                <a:lnTo>
                  <a:pt x="2378371" y="0"/>
                </a:lnTo>
                <a:cubicBezTo>
                  <a:pt x="2412052" y="0"/>
                  <a:pt x="2439355" y="27303"/>
                  <a:pt x="2439355" y="60984"/>
                </a:cubicBezTo>
                <a:lnTo>
                  <a:pt x="2439355" y="548854"/>
                </a:lnTo>
                <a:cubicBezTo>
                  <a:pt x="2439355" y="582535"/>
                  <a:pt x="2412052" y="609838"/>
                  <a:pt x="2378371" y="609838"/>
                </a:cubicBezTo>
                <a:lnTo>
                  <a:pt x="60984" y="609838"/>
                </a:lnTo>
                <a:cubicBezTo>
                  <a:pt x="27303" y="609838"/>
                  <a:pt x="0" y="582535"/>
                  <a:pt x="0" y="548854"/>
                </a:cubicBezTo>
                <a:lnTo>
                  <a:pt x="0" y="6098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422" tIns="53422" rIns="53422" bIns="53422" numCol="1" spcCol="1270" anchor="ctr" anchorCtr="0">
            <a:noAutofit/>
          </a:bodyPr>
          <a:lstStyle/>
          <a:p>
            <a:pPr lvl="0" algn="ctr" rtl="1">
              <a:spcBef>
                <a:spcPct val="0"/>
              </a:spcBef>
              <a:defRPr/>
            </a:pPr>
            <a:r>
              <a:rPr lang="ar-SA" sz="3500" b="1" dirty="0" smtClean="0">
                <a:cs typeface="+mj-cs"/>
              </a:rPr>
              <a:t>انْحر</a:t>
            </a:r>
            <a:endParaRPr lang="en-US" sz="3500" b="1" kern="1200" dirty="0">
              <a:cs typeface="+mj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27986847-51BB-492E-9AAE-D497758BABBA}"/>
              </a:ext>
            </a:extLst>
          </p:cNvPr>
          <p:cNvSpPr/>
          <p:nvPr/>
        </p:nvSpPr>
        <p:spPr>
          <a:xfrm>
            <a:off x="7602925" y="4005064"/>
            <a:ext cx="3252473" cy="609838"/>
          </a:xfrm>
          <a:custGeom>
            <a:avLst/>
            <a:gdLst>
              <a:gd name="connsiteX0" fmla="*/ 0 w 2439355"/>
              <a:gd name="connsiteY0" fmla="*/ 60984 h 609838"/>
              <a:gd name="connsiteX1" fmla="*/ 60984 w 2439355"/>
              <a:gd name="connsiteY1" fmla="*/ 0 h 609838"/>
              <a:gd name="connsiteX2" fmla="*/ 2378371 w 2439355"/>
              <a:gd name="connsiteY2" fmla="*/ 0 h 609838"/>
              <a:gd name="connsiteX3" fmla="*/ 2439355 w 2439355"/>
              <a:gd name="connsiteY3" fmla="*/ 60984 h 609838"/>
              <a:gd name="connsiteX4" fmla="*/ 2439355 w 2439355"/>
              <a:gd name="connsiteY4" fmla="*/ 548854 h 609838"/>
              <a:gd name="connsiteX5" fmla="*/ 2378371 w 2439355"/>
              <a:gd name="connsiteY5" fmla="*/ 609838 h 609838"/>
              <a:gd name="connsiteX6" fmla="*/ 60984 w 2439355"/>
              <a:gd name="connsiteY6" fmla="*/ 609838 h 609838"/>
              <a:gd name="connsiteX7" fmla="*/ 0 w 2439355"/>
              <a:gd name="connsiteY7" fmla="*/ 548854 h 609838"/>
              <a:gd name="connsiteX8" fmla="*/ 0 w 2439355"/>
              <a:gd name="connsiteY8" fmla="*/ 60984 h 60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9355" h="609838">
                <a:moveTo>
                  <a:pt x="0" y="60984"/>
                </a:moveTo>
                <a:cubicBezTo>
                  <a:pt x="0" y="27303"/>
                  <a:pt x="27303" y="0"/>
                  <a:pt x="60984" y="0"/>
                </a:cubicBezTo>
                <a:lnTo>
                  <a:pt x="2378371" y="0"/>
                </a:lnTo>
                <a:cubicBezTo>
                  <a:pt x="2412052" y="0"/>
                  <a:pt x="2439355" y="27303"/>
                  <a:pt x="2439355" y="60984"/>
                </a:cubicBezTo>
                <a:lnTo>
                  <a:pt x="2439355" y="548854"/>
                </a:lnTo>
                <a:cubicBezTo>
                  <a:pt x="2439355" y="582535"/>
                  <a:pt x="2412052" y="609838"/>
                  <a:pt x="2378371" y="609838"/>
                </a:cubicBezTo>
                <a:lnTo>
                  <a:pt x="60984" y="609838"/>
                </a:lnTo>
                <a:cubicBezTo>
                  <a:pt x="27303" y="609838"/>
                  <a:pt x="0" y="582535"/>
                  <a:pt x="0" y="548854"/>
                </a:cubicBezTo>
                <a:lnTo>
                  <a:pt x="0" y="60984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422" tIns="53422" rIns="53422" bIns="53422" numCol="1" spcCol="1270" anchor="ctr" anchorCtr="0">
            <a:noAutofit/>
          </a:bodyPr>
          <a:lstStyle/>
          <a:p>
            <a:pPr lvl="0" algn="ctr" rtl="1">
              <a:spcBef>
                <a:spcPct val="0"/>
              </a:spcBef>
              <a:defRPr/>
            </a:pPr>
            <a:r>
              <a:rPr lang="ar-SA" sz="3500" b="1" dirty="0">
                <a:cs typeface="+mj-cs"/>
              </a:rPr>
              <a:t>شانئك</a:t>
            </a:r>
            <a:endParaRPr lang="en-US" sz="3500" b="1" kern="1200" dirty="0">
              <a:cs typeface="+mj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400ABDB0-4E6A-4344-A266-A4561C3F1C7B}"/>
              </a:ext>
            </a:extLst>
          </p:cNvPr>
          <p:cNvSpPr/>
          <p:nvPr/>
        </p:nvSpPr>
        <p:spPr>
          <a:xfrm>
            <a:off x="7602925" y="4828347"/>
            <a:ext cx="3252473" cy="609838"/>
          </a:xfrm>
          <a:custGeom>
            <a:avLst/>
            <a:gdLst>
              <a:gd name="connsiteX0" fmla="*/ 0 w 2439355"/>
              <a:gd name="connsiteY0" fmla="*/ 60984 h 609838"/>
              <a:gd name="connsiteX1" fmla="*/ 60984 w 2439355"/>
              <a:gd name="connsiteY1" fmla="*/ 0 h 609838"/>
              <a:gd name="connsiteX2" fmla="*/ 2378371 w 2439355"/>
              <a:gd name="connsiteY2" fmla="*/ 0 h 609838"/>
              <a:gd name="connsiteX3" fmla="*/ 2439355 w 2439355"/>
              <a:gd name="connsiteY3" fmla="*/ 60984 h 609838"/>
              <a:gd name="connsiteX4" fmla="*/ 2439355 w 2439355"/>
              <a:gd name="connsiteY4" fmla="*/ 548854 h 609838"/>
              <a:gd name="connsiteX5" fmla="*/ 2378371 w 2439355"/>
              <a:gd name="connsiteY5" fmla="*/ 609838 h 609838"/>
              <a:gd name="connsiteX6" fmla="*/ 60984 w 2439355"/>
              <a:gd name="connsiteY6" fmla="*/ 609838 h 609838"/>
              <a:gd name="connsiteX7" fmla="*/ 0 w 2439355"/>
              <a:gd name="connsiteY7" fmla="*/ 548854 h 609838"/>
              <a:gd name="connsiteX8" fmla="*/ 0 w 2439355"/>
              <a:gd name="connsiteY8" fmla="*/ 60984 h 60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9355" h="609838">
                <a:moveTo>
                  <a:pt x="0" y="60984"/>
                </a:moveTo>
                <a:cubicBezTo>
                  <a:pt x="0" y="27303"/>
                  <a:pt x="27303" y="0"/>
                  <a:pt x="60984" y="0"/>
                </a:cubicBezTo>
                <a:lnTo>
                  <a:pt x="2378371" y="0"/>
                </a:lnTo>
                <a:cubicBezTo>
                  <a:pt x="2412052" y="0"/>
                  <a:pt x="2439355" y="27303"/>
                  <a:pt x="2439355" y="60984"/>
                </a:cubicBezTo>
                <a:lnTo>
                  <a:pt x="2439355" y="548854"/>
                </a:lnTo>
                <a:cubicBezTo>
                  <a:pt x="2439355" y="582535"/>
                  <a:pt x="2412052" y="609838"/>
                  <a:pt x="2378371" y="609838"/>
                </a:cubicBezTo>
                <a:lnTo>
                  <a:pt x="60984" y="609838"/>
                </a:lnTo>
                <a:cubicBezTo>
                  <a:pt x="27303" y="609838"/>
                  <a:pt x="0" y="582535"/>
                  <a:pt x="0" y="548854"/>
                </a:cubicBezTo>
                <a:lnTo>
                  <a:pt x="0" y="60984"/>
                </a:lnTo>
                <a:close/>
              </a:path>
            </a:pathLst>
          </a:custGeom>
          <a:solidFill>
            <a:srgbClr val="7DB0DF">
              <a:alpha val="89804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422" tIns="53422" rIns="53422" bIns="53422" numCol="1" spcCol="1270" anchor="ctr" anchorCtr="0">
            <a:noAutofit/>
          </a:bodyPr>
          <a:lstStyle/>
          <a:p>
            <a:pPr algn="ctr" rtl="1">
              <a:spcBef>
                <a:spcPct val="0"/>
              </a:spcBef>
              <a:defRPr/>
            </a:pPr>
            <a:r>
              <a:rPr lang="ar-SA" sz="3500" b="1" dirty="0" smtClean="0">
                <a:cs typeface="+mj-cs"/>
              </a:rPr>
              <a:t>الأبتر</a:t>
            </a:r>
            <a:endParaRPr lang="en-US" sz="3500" b="1" kern="1200" dirty="0">
              <a:cs typeface="+mj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FC6E8197-E280-4AFD-A4C8-225C156ED1A6}"/>
              </a:ext>
            </a:extLst>
          </p:cNvPr>
          <p:cNvSpPr/>
          <p:nvPr/>
        </p:nvSpPr>
        <p:spPr>
          <a:xfrm>
            <a:off x="1434469" y="1583994"/>
            <a:ext cx="3252473" cy="609838"/>
          </a:xfrm>
          <a:custGeom>
            <a:avLst/>
            <a:gdLst>
              <a:gd name="connsiteX0" fmla="*/ 0 w 2439355"/>
              <a:gd name="connsiteY0" fmla="*/ 60984 h 609838"/>
              <a:gd name="connsiteX1" fmla="*/ 60984 w 2439355"/>
              <a:gd name="connsiteY1" fmla="*/ 0 h 609838"/>
              <a:gd name="connsiteX2" fmla="*/ 2378371 w 2439355"/>
              <a:gd name="connsiteY2" fmla="*/ 0 h 609838"/>
              <a:gd name="connsiteX3" fmla="*/ 2439355 w 2439355"/>
              <a:gd name="connsiteY3" fmla="*/ 60984 h 609838"/>
              <a:gd name="connsiteX4" fmla="*/ 2439355 w 2439355"/>
              <a:gd name="connsiteY4" fmla="*/ 548854 h 609838"/>
              <a:gd name="connsiteX5" fmla="*/ 2378371 w 2439355"/>
              <a:gd name="connsiteY5" fmla="*/ 609838 h 609838"/>
              <a:gd name="connsiteX6" fmla="*/ 60984 w 2439355"/>
              <a:gd name="connsiteY6" fmla="*/ 609838 h 609838"/>
              <a:gd name="connsiteX7" fmla="*/ 0 w 2439355"/>
              <a:gd name="connsiteY7" fmla="*/ 548854 h 609838"/>
              <a:gd name="connsiteX8" fmla="*/ 0 w 2439355"/>
              <a:gd name="connsiteY8" fmla="*/ 60984 h 60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9355" h="609838">
                <a:moveTo>
                  <a:pt x="0" y="60984"/>
                </a:moveTo>
                <a:cubicBezTo>
                  <a:pt x="0" y="27303"/>
                  <a:pt x="27303" y="0"/>
                  <a:pt x="60984" y="0"/>
                </a:cubicBezTo>
                <a:lnTo>
                  <a:pt x="2378371" y="0"/>
                </a:lnTo>
                <a:cubicBezTo>
                  <a:pt x="2412052" y="0"/>
                  <a:pt x="2439355" y="27303"/>
                  <a:pt x="2439355" y="60984"/>
                </a:cubicBezTo>
                <a:lnTo>
                  <a:pt x="2439355" y="548854"/>
                </a:lnTo>
                <a:cubicBezTo>
                  <a:pt x="2439355" y="582535"/>
                  <a:pt x="2412052" y="609838"/>
                  <a:pt x="2378371" y="609838"/>
                </a:cubicBezTo>
                <a:lnTo>
                  <a:pt x="60984" y="609838"/>
                </a:lnTo>
                <a:cubicBezTo>
                  <a:pt x="27303" y="609838"/>
                  <a:pt x="0" y="582535"/>
                  <a:pt x="0" y="548854"/>
                </a:cubicBezTo>
                <a:lnTo>
                  <a:pt x="0" y="6098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3582" tIns="63582" rIns="63582" bIns="63582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SA" sz="2800" b="1" kern="1200" dirty="0">
                <a:solidFill>
                  <a:schemeClr val="bg1"/>
                </a:solidFill>
              </a:rPr>
              <a:t> معناها</a:t>
            </a:r>
            <a:endParaRPr lang="en-US" sz="2800" b="1" kern="1200" dirty="0">
              <a:solidFill>
                <a:schemeClr val="bg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="" xmlns:a16="http://schemas.microsoft.com/office/drawing/2014/main" id="{A2711FA0-7516-437B-9829-86A4694F2200}"/>
              </a:ext>
            </a:extLst>
          </p:cNvPr>
          <p:cNvSpPr/>
          <p:nvPr/>
        </p:nvSpPr>
        <p:spPr>
          <a:xfrm>
            <a:off x="1254330" y="2358499"/>
            <a:ext cx="3612753" cy="609838"/>
          </a:xfrm>
          <a:custGeom>
            <a:avLst/>
            <a:gdLst>
              <a:gd name="connsiteX0" fmla="*/ 0 w 2439355"/>
              <a:gd name="connsiteY0" fmla="*/ 60984 h 609838"/>
              <a:gd name="connsiteX1" fmla="*/ 60984 w 2439355"/>
              <a:gd name="connsiteY1" fmla="*/ 0 h 609838"/>
              <a:gd name="connsiteX2" fmla="*/ 2378371 w 2439355"/>
              <a:gd name="connsiteY2" fmla="*/ 0 h 609838"/>
              <a:gd name="connsiteX3" fmla="*/ 2439355 w 2439355"/>
              <a:gd name="connsiteY3" fmla="*/ 60984 h 609838"/>
              <a:gd name="connsiteX4" fmla="*/ 2439355 w 2439355"/>
              <a:gd name="connsiteY4" fmla="*/ 548854 h 609838"/>
              <a:gd name="connsiteX5" fmla="*/ 2378371 w 2439355"/>
              <a:gd name="connsiteY5" fmla="*/ 609838 h 609838"/>
              <a:gd name="connsiteX6" fmla="*/ 60984 w 2439355"/>
              <a:gd name="connsiteY6" fmla="*/ 609838 h 609838"/>
              <a:gd name="connsiteX7" fmla="*/ 0 w 2439355"/>
              <a:gd name="connsiteY7" fmla="*/ 548854 h 609838"/>
              <a:gd name="connsiteX8" fmla="*/ 0 w 2439355"/>
              <a:gd name="connsiteY8" fmla="*/ 60984 h 60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9355" h="609838">
                <a:moveTo>
                  <a:pt x="0" y="60984"/>
                </a:moveTo>
                <a:cubicBezTo>
                  <a:pt x="0" y="27303"/>
                  <a:pt x="27303" y="0"/>
                  <a:pt x="60984" y="0"/>
                </a:cubicBezTo>
                <a:lnTo>
                  <a:pt x="2378371" y="0"/>
                </a:lnTo>
                <a:cubicBezTo>
                  <a:pt x="2412052" y="0"/>
                  <a:pt x="2439355" y="27303"/>
                  <a:pt x="2439355" y="60984"/>
                </a:cubicBezTo>
                <a:lnTo>
                  <a:pt x="2439355" y="548854"/>
                </a:lnTo>
                <a:cubicBezTo>
                  <a:pt x="2439355" y="582535"/>
                  <a:pt x="2412052" y="609838"/>
                  <a:pt x="2378371" y="609838"/>
                </a:cubicBezTo>
                <a:lnTo>
                  <a:pt x="60984" y="609838"/>
                </a:lnTo>
                <a:cubicBezTo>
                  <a:pt x="27303" y="609838"/>
                  <a:pt x="0" y="582535"/>
                  <a:pt x="0" y="548854"/>
                </a:cubicBezTo>
                <a:lnTo>
                  <a:pt x="0" y="60984"/>
                </a:lnTo>
                <a:close/>
              </a:path>
            </a:pathLst>
          </a:custGeom>
          <a:solidFill>
            <a:srgbClr val="C5F09A">
              <a:alpha val="9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422" tIns="53422" rIns="53422" bIns="53422" numCol="1" spcCol="1270" anchor="ctr" anchorCtr="0">
            <a:noAutofit/>
          </a:bodyPr>
          <a:lstStyle/>
          <a:p>
            <a:pPr lvl="0" algn="ctr" rtl="1"/>
            <a:r>
              <a:rPr lang="ar-SA" sz="3500" b="1" dirty="0">
                <a:cs typeface="+mj-cs"/>
              </a:rPr>
              <a:t> نهرٌ في الجنة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="" xmlns:a16="http://schemas.microsoft.com/office/drawing/2014/main" id="{A1DA37D4-60B5-4060-B590-6865AB6FBF45}"/>
              </a:ext>
            </a:extLst>
          </p:cNvPr>
          <p:cNvSpPr/>
          <p:nvPr/>
        </p:nvSpPr>
        <p:spPr>
          <a:xfrm>
            <a:off x="1254331" y="3181782"/>
            <a:ext cx="3612752" cy="609838"/>
          </a:xfrm>
          <a:custGeom>
            <a:avLst/>
            <a:gdLst>
              <a:gd name="connsiteX0" fmla="*/ 0 w 2439355"/>
              <a:gd name="connsiteY0" fmla="*/ 60984 h 609838"/>
              <a:gd name="connsiteX1" fmla="*/ 60984 w 2439355"/>
              <a:gd name="connsiteY1" fmla="*/ 0 h 609838"/>
              <a:gd name="connsiteX2" fmla="*/ 2378371 w 2439355"/>
              <a:gd name="connsiteY2" fmla="*/ 0 h 609838"/>
              <a:gd name="connsiteX3" fmla="*/ 2439355 w 2439355"/>
              <a:gd name="connsiteY3" fmla="*/ 60984 h 609838"/>
              <a:gd name="connsiteX4" fmla="*/ 2439355 w 2439355"/>
              <a:gd name="connsiteY4" fmla="*/ 548854 h 609838"/>
              <a:gd name="connsiteX5" fmla="*/ 2378371 w 2439355"/>
              <a:gd name="connsiteY5" fmla="*/ 609838 h 609838"/>
              <a:gd name="connsiteX6" fmla="*/ 60984 w 2439355"/>
              <a:gd name="connsiteY6" fmla="*/ 609838 h 609838"/>
              <a:gd name="connsiteX7" fmla="*/ 0 w 2439355"/>
              <a:gd name="connsiteY7" fmla="*/ 548854 h 609838"/>
              <a:gd name="connsiteX8" fmla="*/ 0 w 2439355"/>
              <a:gd name="connsiteY8" fmla="*/ 60984 h 60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9355" h="609838">
                <a:moveTo>
                  <a:pt x="0" y="60984"/>
                </a:moveTo>
                <a:cubicBezTo>
                  <a:pt x="0" y="27303"/>
                  <a:pt x="27303" y="0"/>
                  <a:pt x="60984" y="0"/>
                </a:cubicBezTo>
                <a:lnTo>
                  <a:pt x="2378371" y="0"/>
                </a:lnTo>
                <a:cubicBezTo>
                  <a:pt x="2412052" y="0"/>
                  <a:pt x="2439355" y="27303"/>
                  <a:pt x="2439355" y="60984"/>
                </a:cubicBezTo>
                <a:lnTo>
                  <a:pt x="2439355" y="548854"/>
                </a:lnTo>
                <a:cubicBezTo>
                  <a:pt x="2439355" y="582535"/>
                  <a:pt x="2412052" y="609838"/>
                  <a:pt x="2378371" y="609838"/>
                </a:cubicBezTo>
                <a:lnTo>
                  <a:pt x="60984" y="609838"/>
                </a:lnTo>
                <a:cubicBezTo>
                  <a:pt x="27303" y="609838"/>
                  <a:pt x="0" y="582535"/>
                  <a:pt x="0" y="548854"/>
                </a:cubicBezTo>
                <a:lnTo>
                  <a:pt x="0" y="60984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  <a:alpha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422" tIns="53422" rIns="53422" bIns="53422" numCol="1" spcCol="1270" anchor="ctr" anchorCtr="0">
            <a:noAutofit/>
          </a:bodyPr>
          <a:lstStyle/>
          <a:p>
            <a:pPr algn="ctr" rtl="1">
              <a:defRPr/>
            </a:pPr>
            <a:r>
              <a:rPr lang="ar-SA" sz="3500" b="1" dirty="0">
                <a:cs typeface="+mj-cs"/>
              </a:rPr>
              <a:t> اذبح شكرًا لله تعالى</a:t>
            </a:r>
            <a:endParaRPr lang="en-US" sz="3500" b="1" dirty="0">
              <a:cs typeface="+mj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="" xmlns:a16="http://schemas.microsoft.com/office/drawing/2014/main" id="{9EC5468F-8603-4894-BFAE-B184C626A0E7}"/>
              </a:ext>
            </a:extLst>
          </p:cNvPr>
          <p:cNvSpPr/>
          <p:nvPr/>
        </p:nvSpPr>
        <p:spPr>
          <a:xfrm>
            <a:off x="1254330" y="4005064"/>
            <a:ext cx="3612753" cy="609838"/>
          </a:xfrm>
          <a:custGeom>
            <a:avLst/>
            <a:gdLst>
              <a:gd name="connsiteX0" fmla="*/ 0 w 2439355"/>
              <a:gd name="connsiteY0" fmla="*/ 60984 h 609838"/>
              <a:gd name="connsiteX1" fmla="*/ 60984 w 2439355"/>
              <a:gd name="connsiteY1" fmla="*/ 0 h 609838"/>
              <a:gd name="connsiteX2" fmla="*/ 2378371 w 2439355"/>
              <a:gd name="connsiteY2" fmla="*/ 0 h 609838"/>
              <a:gd name="connsiteX3" fmla="*/ 2439355 w 2439355"/>
              <a:gd name="connsiteY3" fmla="*/ 60984 h 609838"/>
              <a:gd name="connsiteX4" fmla="*/ 2439355 w 2439355"/>
              <a:gd name="connsiteY4" fmla="*/ 548854 h 609838"/>
              <a:gd name="connsiteX5" fmla="*/ 2378371 w 2439355"/>
              <a:gd name="connsiteY5" fmla="*/ 609838 h 609838"/>
              <a:gd name="connsiteX6" fmla="*/ 60984 w 2439355"/>
              <a:gd name="connsiteY6" fmla="*/ 609838 h 609838"/>
              <a:gd name="connsiteX7" fmla="*/ 0 w 2439355"/>
              <a:gd name="connsiteY7" fmla="*/ 548854 h 609838"/>
              <a:gd name="connsiteX8" fmla="*/ 0 w 2439355"/>
              <a:gd name="connsiteY8" fmla="*/ 60984 h 60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9355" h="609838">
                <a:moveTo>
                  <a:pt x="0" y="60984"/>
                </a:moveTo>
                <a:cubicBezTo>
                  <a:pt x="0" y="27303"/>
                  <a:pt x="27303" y="0"/>
                  <a:pt x="60984" y="0"/>
                </a:cubicBezTo>
                <a:lnTo>
                  <a:pt x="2378371" y="0"/>
                </a:lnTo>
                <a:cubicBezTo>
                  <a:pt x="2412052" y="0"/>
                  <a:pt x="2439355" y="27303"/>
                  <a:pt x="2439355" y="60984"/>
                </a:cubicBezTo>
                <a:lnTo>
                  <a:pt x="2439355" y="548854"/>
                </a:lnTo>
                <a:cubicBezTo>
                  <a:pt x="2439355" y="582535"/>
                  <a:pt x="2412052" y="609838"/>
                  <a:pt x="2378371" y="609838"/>
                </a:cubicBezTo>
                <a:lnTo>
                  <a:pt x="60984" y="609838"/>
                </a:lnTo>
                <a:cubicBezTo>
                  <a:pt x="27303" y="609838"/>
                  <a:pt x="0" y="582535"/>
                  <a:pt x="0" y="548854"/>
                </a:cubicBezTo>
                <a:lnTo>
                  <a:pt x="0" y="60984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422" tIns="53422" rIns="53422" bIns="53422" numCol="1" spcCol="1270" anchor="ctr" anchorCtr="0">
            <a:noAutofit/>
          </a:bodyPr>
          <a:lstStyle/>
          <a:p>
            <a:pPr lvl="0" algn="ctr" rtl="1">
              <a:spcBef>
                <a:spcPct val="0"/>
              </a:spcBef>
              <a:defRPr/>
            </a:pPr>
            <a:r>
              <a:rPr lang="ar-SA" sz="3500" b="1" dirty="0">
                <a:cs typeface="+mj-cs"/>
              </a:rPr>
              <a:t>مبغضك</a:t>
            </a:r>
            <a:endParaRPr lang="en-US" sz="3500" b="1" kern="1200" dirty="0">
              <a:cs typeface="+mj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="" xmlns:a16="http://schemas.microsoft.com/office/drawing/2014/main" id="{92BFCC8D-BDC9-4DAA-9D8D-B391F1D1EA63}"/>
              </a:ext>
            </a:extLst>
          </p:cNvPr>
          <p:cNvSpPr/>
          <p:nvPr/>
        </p:nvSpPr>
        <p:spPr>
          <a:xfrm>
            <a:off x="1254330" y="4743716"/>
            <a:ext cx="3612753" cy="609838"/>
          </a:xfrm>
          <a:custGeom>
            <a:avLst/>
            <a:gdLst>
              <a:gd name="connsiteX0" fmla="*/ 0 w 2439355"/>
              <a:gd name="connsiteY0" fmla="*/ 60984 h 609838"/>
              <a:gd name="connsiteX1" fmla="*/ 60984 w 2439355"/>
              <a:gd name="connsiteY1" fmla="*/ 0 h 609838"/>
              <a:gd name="connsiteX2" fmla="*/ 2378371 w 2439355"/>
              <a:gd name="connsiteY2" fmla="*/ 0 h 609838"/>
              <a:gd name="connsiteX3" fmla="*/ 2439355 w 2439355"/>
              <a:gd name="connsiteY3" fmla="*/ 60984 h 609838"/>
              <a:gd name="connsiteX4" fmla="*/ 2439355 w 2439355"/>
              <a:gd name="connsiteY4" fmla="*/ 548854 h 609838"/>
              <a:gd name="connsiteX5" fmla="*/ 2378371 w 2439355"/>
              <a:gd name="connsiteY5" fmla="*/ 609838 h 609838"/>
              <a:gd name="connsiteX6" fmla="*/ 60984 w 2439355"/>
              <a:gd name="connsiteY6" fmla="*/ 609838 h 609838"/>
              <a:gd name="connsiteX7" fmla="*/ 0 w 2439355"/>
              <a:gd name="connsiteY7" fmla="*/ 548854 h 609838"/>
              <a:gd name="connsiteX8" fmla="*/ 0 w 2439355"/>
              <a:gd name="connsiteY8" fmla="*/ 60984 h 60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9355" h="609838">
                <a:moveTo>
                  <a:pt x="0" y="60984"/>
                </a:moveTo>
                <a:cubicBezTo>
                  <a:pt x="0" y="27303"/>
                  <a:pt x="27303" y="0"/>
                  <a:pt x="60984" y="0"/>
                </a:cubicBezTo>
                <a:lnTo>
                  <a:pt x="2378371" y="0"/>
                </a:lnTo>
                <a:cubicBezTo>
                  <a:pt x="2412052" y="0"/>
                  <a:pt x="2439355" y="27303"/>
                  <a:pt x="2439355" y="60984"/>
                </a:cubicBezTo>
                <a:lnTo>
                  <a:pt x="2439355" y="548854"/>
                </a:lnTo>
                <a:cubicBezTo>
                  <a:pt x="2439355" y="582535"/>
                  <a:pt x="2412052" y="609838"/>
                  <a:pt x="2378371" y="609838"/>
                </a:cubicBezTo>
                <a:lnTo>
                  <a:pt x="60984" y="609838"/>
                </a:lnTo>
                <a:cubicBezTo>
                  <a:pt x="27303" y="609838"/>
                  <a:pt x="0" y="582535"/>
                  <a:pt x="0" y="548854"/>
                </a:cubicBezTo>
                <a:lnTo>
                  <a:pt x="0" y="6098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422" tIns="53422" rIns="53422" bIns="53422" numCol="1" spcCol="1270" anchor="ctr" anchorCtr="0">
            <a:noAutofit/>
          </a:bodyPr>
          <a:lstStyle/>
          <a:p>
            <a:pPr algn="ctr" rtl="1">
              <a:defRPr/>
            </a:pPr>
            <a:r>
              <a:rPr lang="ar-SA" sz="3500" b="1" dirty="0">
                <a:cs typeface="+mj-cs"/>
              </a:rPr>
              <a:t> الذي ليس له </a:t>
            </a:r>
            <a:r>
              <a:rPr lang="ar-BH" sz="3500" b="1" dirty="0" smtClean="0">
                <a:cs typeface="+mj-cs"/>
              </a:rPr>
              <a:t>أ</a:t>
            </a:r>
            <a:r>
              <a:rPr lang="ar-SA" sz="3500" b="1" dirty="0" smtClean="0">
                <a:cs typeface="+mj-cs"/>
              </a:rPr>
              <a:t>بناء</a:t>
            </a:r>
            <a:endParaRPr lang="en-US" sz="3500" b="1" dirty="0">
              <a:cs typeface="+mj-cs"/>
            </a:endParaRPr>
          </a:p>
        </p:txBody>
      </p:sp>
      <p:sp>
        <p:nvSpPr>
          <p:cNvPr id="35" name="Arrow: Down 34">
            <a:extLst>
              <a:ext uri="{FF2B5EF4-FFF2-40B4-BE49-F238E27FC236}">
                <a16:creationId xmlns="" xmlns:a16="http://schemas.microsoft.com/office/drawing/2014/main" id="{7F702D29-DF0C-40A3-B0DD-88055C067C06}"/>
              </a:ext>
            </a:extLst>
          </p:cNvPr>
          <p:cNvSpPr/>
          <p:nvPr/>
        </p:nvSpPr>
        <p:spPr>
          <a:xfrm rot="5400000">
            <a:off x="6058997" y="1986097"/>
            <a:ext cx="238518" cy="1354644"/>
          </a:xfrm>
          <a:prstGeom prst="downArrow">
            <a:avLst/>
          </a:prstGeom>
          <a:solidFill>
            <a:srgbClr val="00B050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sz="2800"/>
          </a:p>
        </p:txBody>
      </p:sp>
      <p:sp>
        <p:nvSpPr>
          <p:cNvPr id="36" name="Arrow: Down 35">
            <a:extLst>
              <a:ext uri="{FF2B5EF4-FFF2-40B4-BE49-F238E27FC236}">
                <a16:creationId xmlns="" xmlns:a16="http://schemas.microsoft.com/office/drawing/2014/main" id="{D8E6A14B-25B3-48BF-81E5-653D075B6E1F}"/>
              </a:ext>
            </a:extLst>
          </p:cNvPr>
          <p:cNvSpPr/>
          <p:nvPr/>
        </p:nvSpPr>
        <p:spPr>
          <a:xfrm rot="5400000">
            <a:off x="6058997" y="2772086"/>
            <a:ext cx="238518" cy="1354644"/>
          </a:xfrm>
          <a:prstGeom prst="downArrow">
            <a:avLst/>
          </a:prstGeom>
          <a:solidFill>
            <a:srgbClr val="00B050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sz="2800"/>
          </a:p>
        </p:txBody>
      </p:sp>
      <p:sp>
        <p:nvSpPr>
          <p:cNvPr id="37" name="Arrow: Down 36">
            <a:extLst>
              <a:ext uri="{FF2B5EF4-FFF2-40B4-BE49-F238E27FC236}">
                <a16:creationId xmlns="" xmlns:a16="http://schemas.microsoft.com/office/drawing/2014/main" id="{5E49ABBD-2928-433D-B8E5-961F20E6F8B2}"/>
              </a:ext>
            </a:extLst>
          </p:cNvPr>
          <p:cNvSpPr/>
          <p:nvPr/>
        </p:nvSpPr>
        <p:spPr>
          <a:xfrm rot="5400000">
            <a:off x="6058996" y="3542736"/>
            <a:ext cx="238518" cy="1354644"/>
          </a:xfrm>
          <a:prstGeom prst="downArrow">
            <a:avLst/>
          </a:prstGeom>
          <a:solidFill>
            <a:srgbClr val="00B050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sz="2800"/>
          </a:p>
        </p:txBody>
      </p:sp>
      <p:sp>
        <p:nvSpPr>
          <p:cNvPr id="38" name="Arrow: Down 37">
            <a:extLst>
              <a:ext uri="{FF2B5EF4-FFF2-40B4-BE49-F238E27FC236}">
                <a16:creationId xmlns="" xmlns:a16="http://schemas.microsoft.com/office/drawing/2014/main" id="{21400F1B-9E1C-4314-A335-31EC13517230}"/>
              </a:ext>
            </a:extLst>
          </p:cNvPr>
          <p:cNvSpPr/>
          <p:nvPr/>
        </p:nvSpPr>
        <p:spPr>
          <a:xfrm rot="5400000">
            <a:off x="6036864" y="4450732"/>
            <a:ext cx="238518" cy="1354644"/>
          </a:xfrm>
          <a:prstGeom prst="downArrow">
            <a:avLst/>
          </a:prstGeom>
          <a:solidFill>
            <a:srgbClr val="00B050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sz="2800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3B5CEB1-A95B-4888-A8ED-EE37EA3CDFA5}"/>
              </a:ext>
            </a:extLst>
          </p:cNvPr>
          <p:cNvSpPr txBox="1"/>
          <p:nvPr/>
        </p:nvSpPr>
        <p:spPr>
          <a:xfrm>
            <a:off x="76200" y="76200"/>
            <a:ext cx="2362200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BH" sz="1600" b="1" dirty="0">
                <a:solidFill>
                  <a:schemeClr val="bg1"/>
                </a:solidFill>
                <a:cs typeface="+mj-cs"/>
              </a:rPr>
              <a:t>سورة </a:t>
            </a:r>
            <a:r>
              <a:rPr lang="ar-BH" sz="1600" b="1" dirty="0" smtClean="0">
                <a:solidFill>
                  <a:schemeClr val="bg1"/>
                </a:solidFill>
                <a:cs typeface="+mj-cs"/>
              </a:rPr>
              <a:t>الكوثر – التربية الإسلامية </a:t>
            </a:r>
            <a:endParaRPr lang="ar-BH" sz="1600" b="1" dirty="0">
              <a:solidFill>
                <a:schemeClr val="bg1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9908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1 معاني كلمات الكوث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0"/>
                            </p:stCondLst>
                            <p:childTnLst>
                              <p:par>
                                <p:cTn id="59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6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6" grpId="0" animBg="1"/>
      <p:bldP spid="18" grpId="0" animBg="1"/>
      <p:bldP spid="20" grpId="0" animBg="1"/>
      <p:bldP spid="23" grpId="0" animBg="1"/>
      <p:bldP spid="25" grpId="0" animBg="1"/>
      <p:bldP spid="27" grpId="0" animBg="1"/>
      <p:bldP spid="29" grpId="0" animBg="1"/>
      <p:bldP spid="31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8348643"/>
              </p:ext>
            </p:extLst>
          </p:nvPr>
        </p:nvGraphicFramePr>
        <p:xfrm>
          <a:off x="1257300" y="1510048"/>
          <a:ext cx="4222988" cy="42043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229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004552">
                <a:tc>
                  <a:txBody>
                    <a:bodyPr/>
                    <a:lstStyle/>
                    <a:p>
                      <a:pPr algn="ctr"/>
                      <a:r>
                        <a:rPr lang="ar-SA" sz="3600" b="1" dirty="0"/>
                        <a:t>معناهــــا</a:t>
                      </a:r>
                      <a:endParaRPr lang="en-US" sz="36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/>
                        <a:t>مُبغضك</a:t>
                      </a:r>
                      <a:endParaRPr lang="en-US" sz="3600" b="1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b="1" dirty="0"/>
                        <a:t>الذي ليس له أبناء</a:t>
                      </a:r>
                      <a:endParaRPr lang="en-US" sz="3600" b="1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66162">
                <a:tc>
                  <a:txBody>
                    <a:bodyPr/>
                    <a:lstStyle/>
                    <a:p>
                      <a:pPr algn="ctr"/>
                      <a:r>
                        <a:rPr lang="ar-SA" sz="3600" b="1" dirty="0"/>
                        <a:t>نهرٌ في الجنة</a:t>
                      </a:r>
                      <a:endParaRPr lang="en-US" sz="3600" b="1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660718"/>
              </p:ext>
            </p:extLst>
          </p:nvPr>
        </p:nvGraphicFramePr>
        <p:xfrm>
          <a:off x="7496728" y="1548270"/>
          <a:ext cx="3476072" cy="41667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760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041683">
                <a:tc>
                  <a:txBody>
                    <a:bodyPr/>
                    <a:lstStyle/>
                    <a:p>
                      <a:pPr algn="ctr"/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الكلمة</a:t>
                      </a:r>
                      <a:endParaRPr lang="en-US" sz="36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41683">
                <a:tc>
                  <a:txBody>
                    <a:bodyPr/>
                    <a:lstStyle/>
                    <a:p>
                      <a:pPr algn="ctr"/>
                      <a:r>
                        <a:rPr lang="ar-SA" sz="4000" b="1" dirty="0"/>
                        <a:t>الكوثر</a:t>
                      </a:r>
                      <a:endParaRPr lang="en-US" sz="4000" b="1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41683">
                <a:tc>
                  <a:txBody>
                    <a:bodyPr/>
                    <a:lstStyle/>
                    <a:p>
                      <a:pPr algn="ctr"/>
                      <a:r>
                        <a:rPr lang="ar-SA" sz="4000" b="1" dirty="0"/>
                        <a:t>شانئك</a:t>
                      </a:r>
                      <a:endParaRPr lang="en-US" sz="4000" b="1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41683">
                <a:tc>
                  <a:txBody>
                    <a:bodyPr/>
                    <a:lstStyle/>
                    <a:p>
                      <a:pPr algn="ctr"/>
                      <a:r>
                        <a:rPr lang="ar-SA" sz="4000" b="1" dirty="0"/>
                        <a:t>الأبتر</a:t>
                      </a:r>
                      <a:endParaRPr lang="en-US" sz="4000" b="1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Left Arrow 2"/>
          <p:cNvSpPr/>
          <p:nvPr/>
        </p:nvSpPr>
        <p:spPr bwMode="auto">
          <a:xfrm rot="19917944">
            <a:off x="4253420" y="3990182"/>
            <a:ext cx="4489708" cy="378110"/>
          </a:xfrm>
          <a:prstGeom prst="leftArrow">
            <a:avLst>
              <a:gd name="adj1" fmla="val 47734"/>
              <a:gd name="adj2" fmla="val 34027"/>
            </a:avLst>
          </a:prstGeom>
          <a:solidFill>
            <a:srgbClr val="007A3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13" name="Left Arrow 12"/>
          <p:cNvSpPr/>
          <p:nvPr/>
        </p:nvSpPr>
        <p:spPr bwMode="auto">
          <a:xfrm rot="846342">
            <a:off x="4676073" y="4421416"/>
            <a:ext cx="4053114" cy="425098"/>
          </a:xfrm>
          <a:prstGeom prst="leftArrow">
            <a:avLst>
              <a:gd name="adj1" fmla="val 46364"/>
              <a:gd name="adj2" fmla="val 50000"/>
            </a:avLst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14" name="Left Arrow 13"/>
          <p:cNvSpPr/>
          <p:nvPr/>
        </p:nvSpPr>
        <p:spPr bwMode="auto">
          <a:xfrm rot="823036">
            <a:off x="4242863" y="3421558"/>
            <a:ext cx="4422975" cy="369533"/>
          </a:xfrm>
          <a:prstGeom prst="leftArrow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DDB6117-EA1E-4ABB-A706-1A13DE6C589B}"/>
              </a:ext>
            </a:extLst>
          </p:cNvPr>
          <p:cNvSpPr/>
          <p:nvPr/>
        </p:nvSpPr>
        <p:spPr>
          <a:xfrm>
            <a:off x="2995808" y="582542"/>
            <a:ext cx="6324599" cy="707886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rtl="1"/>
            <a:r>
              <a:rPr lang="ar-SA" sz="4000" b="1" dirty="0">
                <a:solidFill>
                  <a:schemeClr val="bg1"/>
                </a:solidFill>
              </a:rPr>
              <a:t>أصل بين الكلمة ومعناها فيما يأتي</a:t>
            </a:r>
            <a:r>
              <a:rPr lang="ar-SA" sz="4000" dirty="0">
                <a:solidFill>
                  <a:schemeClr val="bg1"/>
                </a:solidFill>
              </a:rPr>
              <a:t>:</a:t>
            </a:r>
            <a:endParaRPr lang="en-US" sz="4000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3B5CEB1-A95B-4888-A8ED-EE37EA3CDFA5}"/>
              </a:ext>
            </a:extLst>
          </p:cNvPr>
          <p:cNvSpPr txBox="1"/>
          <p:nvPr/>
        </p:nvSpPr>
        <p:spPr>
          <a:xfrm>
            <a:off x="76200" y="76200"/>
            <a:ext cx="2362200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BH" sz="1600" b="1" dirty="0">
                <a:solidFill>
                  <a:schemeClr val="bg1"/>
                </a:solidFill>
                <a:cs typeface="+mj-cs"/>
              </a:rPr>
              <a:t>سورة </a:t>
            </a:r>
            <a:r>
              <a:rPr lang="ar-BH" sz="1600" b="1" dirty="0" smtClean="0">
                <a:solidFill>
                  <a:schemeClr val="bg1"/>
                </a:solidFill>
                <a:cs typeface="+mj-cs"/>
              </a:rPr>
              <a:t>الكوثر – التربية الإسلامية </a:t>
            </a:r>
            <a:endParaRPr lang="ar-BH" sz="1600" b="1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C41E9B5-DFA0-4BEC-9CAB-19BA5AD76A30}"/>
              </a:ext>
            </a:extLst>
          </p:cNvPr>
          <p:cNvSpPr txBox="1"/>
          <p:nvPr/>
        </p:nvSpPr>
        <p:spPr>
          <a:xfrm>
            <a:off x="10591800" y="167718"/>
            <a:ext cx="1224136" cy="646331"/>
          </a:xfrm>
          <a:prstGeom prst="rect">
            <a:avLst/>
          </a:prstGeom>
          <a:solidFill>
            <a:srgbClr val="C00000"/>
          </a:solidFill>
          <a:ln w="539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B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نشاط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250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1 nashat tawse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4" grpId="0" animBg="1"/>
      <p:bldP spid="2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0129380" y="3136864"/>
            <a:ext cx="10343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8800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" r="2211" b="81305"/>
          <a:stretch/>
        </p:blipFill>
        <p:spPr>
          <a:xfrm>
            <a:off x="494778" y="925739"/>
            <a:ext cx="11589187" cy="94063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150256" y="1978067"/>
            <a:ext cx="10343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88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0166958" y="4361144"/>
            <a:ext cx="10343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8800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7468" y="2242158"/>
            <a:ext cx="8884163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ar-SA" sz="4200" b="1" dirty="0"/>
              <a:t>أعطى اللهُ نبيَّهُ صلّى الله عليه وسلم نهرًا في الجنة.</a:t>
            </a:r>
            <a:endParaRPr lang="en-US" sz="4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987468" y="3422172"/>
            <a:ext cx="8884163" cy="8617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rtl="1"/>
            <a:r>
              <a:rPr lang="ar-SA" sz="5000" b="1" dirty="0">
                <a:solidFill>
                  <a:srgbClr val="002060"/>
                </a:solidFill>
              </a:rPr>
              <a:t>جميعُ النَّاس يشربون من نهر </a:t>
            </a:r>
            <a:r>
              <a:rPr lang="ar-SA" sz="5000" b="1" dirty="0" smtClean="0">
                <a:solidFill>
                  <a:srgbClr val="002060"/>
                </a:solidFill>
              </a:rPr>
              <a:t>الكوثر</a:t>
            </a:r>
            <a:r>
              <a:rPr lang="ar-BH" sz="5000" b="1" dirty="0" smtClean="0">
                <a:solidFill>
                  <a:srgbClr val="002060"/>
                </a:solidFill>
              </a:rPr>
              <a:t>.</a:t>
            </a:r>
            <a:endParaRPr lang="en-US" sz="50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87468" y="4648132"/>
            <a:ext cx="8907524" cy="8617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rtl="1"/>
            <a:r>
              <a:rPr lang="ar-SA" sz="5000" b="1" dirty="0"/>
              <a:t>الكافرونَ يتقرَّبون بالذبائح إلى الله </a:t>
            </a:r>
            <a:r>
              <a:rPr lang="ar-SA" sz="5000" b="1" dirty="0" smtClean="0"/>
              <a:t>تعالى</a:t>
            </a:r>
            <a:r>
              <a:rPr lang="ar-BH" sz="5000" b="1" dirty="0"/>
              <a:t>.</a:t>
            </a:r>
            <a:endParaRPr lang="en-US" sz="5000" b="1" dirty="0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C41E9B5-DFA0-4BEC-9CAB-19BA5AD76A30}"/>
              </a:ext>
            </a:extLst>
          </p:cNvPr>
          <p:cNvSpPr txBox="1"/>
          <p:nvPr/>
        </p:nvSpPr>
        <p:spPr>
          <a:xfrm>
            <a:off x="10591800" y="167718"/>
            <a:ext cx="1224136" cy="646331"/>
          </a:xfrm>
          <a:prstGeom prst="rect">
            <a:avLst/>
          </a:prstGeom>
          <a:solidFill>
            <a:srgbClr val="C00000"/>
          </a:solidFill>
          <a:ln w="539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B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نشاط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13B5CEB1-A95B-4888-A8ED-EE37EA3CDFA5}"/>
              </a:ext>
            </a:extLst>
          </p:cNvPr>
          <p:cNvSpPr txBox="1"/>
          <p:nvPr/>
        </p:nvSpPr>
        <p:spPr>
          <a:xfrm>
            <a:off x="76200" y="76200"/>
            <a:ext cx="2362200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BH" sz="1600" b="1" dirty="0">
                <a:solidFill>
                  <a:schemeClr val="bg1"/>
                </a:solidFill>
                <a:cs typeface="+mj-cs"/>
              </a:rPr>
              <a:t>سورة </a:t>
            </a:r>
            <a:r>
              <a:rPr lang="ar-BH" sz="1600" b="1" dirty="0" smtClean="0">
                <a:solidFill>
                  <a:schemeClr val="bg1"/>
                </a:solidFill>
                <a:cs typeface="+mj-cs"/>
              </a:rPr>
              <a:t>الكوثر – التربية الإسلامية </a:t>
            </a:r>
            <a:endParaRPr lang="ar-BH" sz="1600" b="1" dirty="0">
              <a:solidFill>
                <a:schemeClr val="bg1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8310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1 nashat SAHH WA KHAT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1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5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85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6" grpId="0"/>
      <p:bldP spid="18" grpId="0"/>
      <p:bldP spid="10" grpId="0" animBg="1"/>
      <p:bldP spid="11" grpId="0" animBg="1"/>
      <p:bldP spid="14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4600" y="1896590"/>
            <a:ext cx="7924800" cy="4494533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874" y="2673854"/>
            <a:ext cx="5790964" cy="1154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805778"/>
            <a:ext cx="5790964" cy="11320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874" y="4947630"/>
            <a:ext cx="5790964" cy="1132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1" name="Rectangle 20"/>
          <p:cNvSpPr/>
          <p:nvPr/>
        </p:nvSpPr>
        <p:spPr>
          <a:xfrm>
            <a:off x="8369574" y="4218735"/>
            <a:ext cx="720080" cy="648073"/>
          </a:xfrm>
          <a:prstGeom prst="rect">
            <a:avLst/>
          </a:prstGeom>
          <a:solidFill>
            <a:srgbClr val="5BFFA5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b="1" dirty="0">
                <a:solidFill>
                  <a:srgbClr val="FF0000"/>
                </a:solidFill>
              </a:rPr>
              <a:t>3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373749" y="2964601"/>
            <a:ext cx="720080" cy="648073"/>
          </a:xfrm>
          <a:prstGeom prst="rect">
            <a:avLst/>
          </a:prstGeom>
          <a:solidFill>
            <a:srgbClr val="5BFFA5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b="1" dirty="0">
                <a:solidFill>
                  <a:srgbClr val="FF0000"/>
                </a:solidFill>
              </a:rPr>
              <a:t>2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54902" y="5310628"/>
            <a:ext cx="720080" cy="648073"/>
          </a:xfrm>
          <a:prstGeom prst="rect">
            <a:avLst/>
          </a:prstGeom>
          <a:solidFill>
            <a:srgbClr val="5BFFA5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b="1" dirty="0">
                <a:solidFill>
                  <a:srgbClr val="FF0000"/>
                </a:solidFill>
              </a:rPr>
              <a:t>1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994" y="890396"/>
            <a:ext cx="7627776" cy="827107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3B5CEB1-A95B-4888-A8ED-EE37EA3CDFA5}"/>
              </a:ext>
            </a:extLst>
          </p:cNvPr>
          <p:cNvSpPr txBox="1"/>
          <p:nvPr/>
        </p:nvSpPr>
        <p:spPr>
          <a:xfrm>
            <a:off x="76200" y="76200"/>
            <a:ext cx="2362200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BH" sz="1600" b="1" dirty="0">
                <a:solidFill>
                  <a:schemeClr val="bg1"/>
                </a:solidFill>
                <a:cs typeface="+mj-cs"/>
              </a:rPr>
              <a:t>سورة </a:t>
            </a:r>
            <a:r>
              <a:rPr lang="ar-BH" sz="1600" b="1" dirty="0" smtClean="0">
                <a:solidFill>
                  <a:schemeClr val="bg1"/>
                </a:solidFill>
                <a:cs typeface="+mj-cs"/>
              </a:rPr>
              <a:t>الكوثر – التربية الإسلامية </a:t>
            </a:r>
            <a:endParaRPr lang="ar-BH" sz="1600" b="1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C41E9B5-DFA0-4BEC-9CAB-19BA5AD76A30}"/>
              </a:ext>
            </a:extLst>
          </p:cNvPr>
          <p:cNvSpPr txBox="1"/>
          <p:nvPr/>
        </p:nvSpPr>
        <p:spPr>
          <a:xfrm>
            <a:off x="10591800" y="167718"/>
            <a:ext cx="1224136" cy="646331"/>
          </a:xfrm>
          <a:prstGeom prst="rect">
            <a:avLst/>
          </a:prstGeom>
          <a:solidFill>
            <a:srgbClr val="C00000"/>
          </a:solidFill>
          <a:ln w="539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B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نشاط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950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1 nashat tartee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5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5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2" grpId="0" animBg="1"/>
      <p:bldP spid="13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62000" y="1413623"/>
            <a:ext cx="6370240" cy="4698433"/>
            <a:chOff x="800657" y="1143000"/>
            <a:chExt cx="11713301" cy="5112568"/>
          </a:xfrm>
          <a:solidFill>
            <a:srgbClr val="DBA1C8"/>
          </a:solidFill>
        </p:grpSpPr>
        <p:sp>
          <p:nvSpPr>
            <p:cNvPr id="2" name="Cloud Callout 1"/>
            <p:cNvSpPr/>
            <p:nvPr/>
          </p:nvSpPr>
          <p:spPr bwMode="auto">
            <a:xfrm>
              <a:off x="800657" y="1143000"/>
              <a:ext cx="11713301" cy="5112568"/>
            </a:xfrm>
            <a:prstGeom prst="cloudCallout">
              <a:avLst>
                <a:gd name="adj1" fmla="val 83031"/>
                <a:gd name="adj2" fmla="val -24443"/>
              </a:avLst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731061" y="2331218"/>
              <a:ext cx="7757243" cy="264575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8000" b="1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دعواتنا للجميع </a:t>
              </a:r>
              <a:endParaRPr lang="en-US" sz="80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  <a:p>
              <a:pPr algn="ctr"/>
              <a:r>
                <a:rPr lang="ar-BH" sz="7200" b="1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بالنجاح والتوفيق</a:t>
              </a:r>
              <a:endParaRPr lang="en-US" sz="7200" b="1" dirty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sp>
        <p:nvSpPr>
          <p:cNvPr id="8" name="TextBox 2">
            <a:extLst>
              <a:ext uri="{FF2B5EF4-FFF2-40B4-BE49-F238E27FC236}">
                <a16:creationId xmlns:a16="http://schemas.microsoft.com/office/drawing/2014/main" xmlns="" id="{700B9559-58B5-459A-838E-59C54E63D1ED}"/>
              </a:ext>
            </a:extLst>
          </p:cNvPr>
          <p:cNvSpPr txBox="1"/>
          <p:nvPr/>
        </p:nvSpPr>
        <p:spPr>
          <a:xfrm>
            <a:off x="7616724" y="813460"/>
            <a:ext cx="4290650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BH" sz="7200" b="1" dirty="0" smtClean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+mj-cs"/>
              </a:rPr>
              <a:t>انتهى الدرس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3B5CEB1-A95B-4888-A8ED-EE37EA3CDFA5}"/>
              </a:ext>
            </a:extLst>
          </p:cNvPr>
          <p:cNvSpPr txBox="1"/>
          <p:nvPr/>
        </p:nvSpPr>
        <p:spPr>
          <a:xfrm>
            <a:off x="76200" y="76200"/>
            <a:ext cx="2362200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BH" sz="1600" b="1" dirty="0">
                <a:solidFill>
                  <a:schemeClr val="bg1"/>
                </a:solidFill>
                <a:cs typeface="+mj-cs"/>
              </a:rPr>
              <a:t>سورة </a:t>
            </a:r>
            <a:r>
              <a:rPr lang="ar-BH" sz="1600" b="1" dirty="0" smtClean="0">
                <a:solidFill>
                  <a:schemeClr val="bg1"/>
                </a:solidFill>
                <a:cs typeface="+mj-cs"/>
              </a:rPr>
              <a:t>الكوثر – التربية الإسلامية </a:t>
            </a:r>
            <a:endParaRPr lang="ar-BH" sz="1600" b="1" dirty="0">
              <a:solidFill>
                <a:schemeClr val="bg1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3944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دعواتنا بالنجاح مري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قالب الدروس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قالب الدروس</Template>
  <TotalTime>5337</TotalTime>
  <Words>169</Words>
  <Application>Microsoft Office PowerPoint</Application>
  <PresentationFormat>Widescreen</PresentationFormat>
  <Paragraphs>52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Arabic Typesetting</vt:lpstr>
      <vt:lpstr>Arial</vt:lpstr>
      <vt:lpstr>Calibri</vt:lpstr>
      <vt:lpstr>Calibri Light</vt:lpstr>
      <vt:lpstr>Sakkal Majalla</vt:lpstr>
      <vt:lpstr>Times New Roman</vt:lpstr>
      <vt:lpstr>Wingdings</vt:lpstr>
      <vt:lpstr>قالب الدروس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Ahmed-Under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TOSHIBA</dc:creator>
  <cp:lastModifiedBy>Admin</cp:lastModifiedBy>
  <cp:revision>474</cp:revision>
  <dcterms:created xsi:type="dcterms:W3CDTF">2017-12-04T04:25:59Z</dcterms:created>
  <dcterms:modified xsi:type="dcterms:W3CDTF">2020-10-25T07:17:49Z</dcterms:modified>
</cp:coreProperties>
</file>