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0"/>
  </p:notesMasterIdLst>
  <p:sldIdLst>
    <p:sldId id="256" r:id="rId2"/>
    <p:sldId id="334" r:id="rId3"/>
    <p:sldId id="319" r:id="rId4"/>
    <p:sldId id="417" r:id="rId5"/>
    <p:sldId id="425" r:id="rId6"/>
    <p:sldId id="426" r:id="rId7"/>
    <p:sldId id="420" r:id="rId8"/>
    <p:sldId id="423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أمل الدوسري" initials="أمل" lastIdx="1" clrIdx="0">
    <p:extLst>
      <p:ext uri="{19B8F6BF-5375-455C-9EA6-DF929625EA0E}">
        <p15:presenceInfo xmlns:p15="http://schemas.microsoft.com/office/powerpoint/2012/main" userId="أمل الدوسر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F4D6"/>
    <a:srgbClr val="E46E2C"/>
    <a:srgbClr val="CC00FF"/>
    <a:srgbClr val="00B0F0"/>
    <a:srgbClr val="FFFFE7"/>
    <a:srgbClr val="FFFF99"/>
    <a:srgbClr val="C40859"/>
    <a:srgbClr val="0065B0"/>
    <a:srgbClr val="CCFF66"/>
    <a:srgbClr val="BFD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59" autoAdjust="0"/>
    <p:restoredTop sz="93692" autoAdjust="0"/>
  </p:normalViewPr>
  <p:slideViewPr>
    <p:cSldViewPr>
      <p:cViewPr varScale="1">
        <p:scale>
          <a:sx n="70" d="100"/>
          <a:sy n="70" d="100"/>
        </p:scale>
        <p:origin x="720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FE6EE4-0427-446A-A8D9-6AF55A20281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15666C-1B94-46C4-A895-B74E6487A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7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666C-1B94-46C4-A895-B74E6487A5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1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666C-1B94-46C4-A895-B74E6487A5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3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524000" y="304800"/>
            <a:ext cx="9144000" cy="15092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1FC120-807C-42B3-9DB1-83839AC44EB8}"/>
              </a:ext>
            </a:extLst>
          </p:cNvPr>
          <p:cNvSpPr/>
          <p:nvPr/>
        </p:nvSpPr>
        <p:spPr>
          <a:xfrm>
            <a:off x="4157809" y="4343400"/>
            <a:ext cx="3876382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الإسلامية – الجزء الأول </a:t>
            </a:r>
          </a:p>
          <a:p>
            <a:pPr algn="ctr">
              <a:lnSpc>
                <a:spcPct val="150000"/>
              </a:lnSpc>
            </a:pPr>
            <a:r>
              <a:rPr lang="ar-SA" sz="32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32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الأول الابتدائي</a:t>
            </a:r>
          </a:p>
          <a:p>
            <a:pPr algn="ctr">
              <a:lnSpc>
                <a:spcPct val="150000"/>
              </a:lnSpc>
            </a:pP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8A0A8A-6013-4C4F-BD58-5AAED9918B4B}"/>
              </a:ext>
            </a:extLst>
          </p:cNvPr>
          <p:cNvSpPr/>
          <p:nvPr/>
        </p:nvSpPr>
        <p:spPr>
          <a:xfrm>
            <a:off x="4109718" y="2478538"/>
            <a:ext cx="3767378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قُرَيْش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RSH 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210800" y="228600"/>
            <a:ext cx="1296144" cy="11240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4DE5735-938A-4000-AB81-99C7F15895EB}"/>
              </a:ext>
            </a:extLst>
          </p:cNvPr>
          <p:cNvGrpSpPr/>
          <p:nvPr/>
        </p:nvGrpSpPr>
        <p:grpSpPr>
          <a:xfrm>
            <a:off x="990600" y="4572000"/>
            <a:ext cx="10439400" cy="1828800"/>
            <a:chOff x="1723864" y="3051173"/>
            <a:chExt cx="8744272" cy="1272678"/>
          </a:xfrm>
          <a:solidFill>
            <a:srgbClr val="C00000"/>
          </a:solidFill>
        </p:grpSpPr>
        <p:sp>
          <p:nvSpPr>
            <p:cNvPr id="3" name="Frame 2"/>
            <p:cNvSpPr/>
            <p:nvPr/>
          </p:nvSpPr>
          <p:spPr>
            <a:xfrm>
              <a:off x="1723864" y="3051173"/>
              <a:ext cx="8744272" cy="1272678"/>
            </a:xfrm>
            <a:prstGeom prst="frame">
              <a:avLst>
                <a:gd name="adj1" fmla="val 22430"/>
              </a:avLst>
            </a:prstGeom>
            <a:grpFill/>
            <a:ln w="76200">
              <a:solidFill>
                <a:schemeClr val="accent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  <a:sp3d extrusionH="57150">
                <a:bevelT w="38100" h="38100"/>
              </a:sp3d>
            </a:bodyPr>
            <a:lstStyle/>
            <a:p>
              <a:pPr algn="just" rtl="1">
                <a:lnSpc>
                  <a:spcPct val="200000"/>
                </a:lnSpc>
              </a:pPr>
              <a:endParaRPr lang="ar-BH" sz="28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38FEDBC-73F2-4047-A8A1-96D347018F2D}"/>
                </a:ext>
              </a:extLst>
            </p:cNvPr>
            <p:cNvSpPr txBox="1"/>
            <p:nvPr/>
          </p:nvSpPr>
          <p:spPr>
            <a:xfrm>
              <a:off x="1981200" y="3434082"/>
              <a:ext cx="8229600" cy="49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sz="4000" b="1" dirty="0"/>
                <a:t>تلاوة الآيات الكريمة من سورة قُرَيْش ومعرفة </a:t>
              </a:r>
              <a:r>
                <a:rPr lang="ar-SA" sz="4000" b="1" dirty="0" smtClean="0"/>
                <a:t>معانيها</a:t>
              </a:r>
              <a:r>
                <a:rPr lang="ar-BH" sz="4000" b="1" dirty="0" smtClean="0"/>
                <a:t>.</a:t>
              </a:r>
              <a:endParaRPr lang="en-US" sz="40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8C79B8-83D0-4A08-A301-4283033C59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>
            <a:off x="4045907" y="1508342"/>
            <a:ext cx="3149254" cy="34473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C7423853-09CA-459E-A8AD-DE69B496E3D4}"/>
              </a:ext>
            </a:extLst>
          </p:cNvPr>
          <p:cNvSpPr txBox="1"/>
          <p:nvPr/>
        </p:nvSpPr>
        <p:spPr>
          <a:xfrm>
            <a:off x="152400" y="286321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2000" b="1" dirty="0" smtClean="0">
                <a:solidFill>
                  <a:schemeClr val="bg1"/>
                </a:solidFill>
                <a:cs typeface="+mj-cs"/>
              </a:rPr>
              <a:t>قريش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Down Arrow Callout 9"/>
          <p:cNvSpPr/>
          <p:nvPr/>
        </p:nvSpPr>
        <p:spPr>
          <a:xfrm>
            <a:off x="4038600" y="130969"/>
            <a:ext cx="5969696" cy="2536031"/>
          </a:xfrm>
          <a:prstGeom prst="downArrowCallout">
            <a:avLst>
              <a:gd name="adj1" fmla="val 41793"/>
              <a:gd name="adj2" fmla="val 32902"/>
              <a:gd name="adj3" fmla="val 30927"/>
              <a:gd name="adj4" fmla="val 603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482600" dist="876300" dir="8100000" sx="76000" sy="76000" algn="tr" rotWithShape="0">
              <a:srgbClr val="00B0F0">
                <a:alpha val="4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4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الدرس.....</a:t>
            </a:r>
          </a:p>
          <a:p>
            <a:pPr algn="r" rtl="1"/>
            <a:endParaRPr lang="ar-BH" sz="1200" b="1" cap="none" spc="0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rtl="1"/>
            <a:r>
              <a:rPr lang="ar-SA" sz="40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</a:t>
            </a:r>
            <a:r>
              <a:rPr lang="ar-BH" sz="40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اليوم: 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87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RSH 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3199"/>
            <a:ext cx="9525000" cy="55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C7423853-09CA-459E-A8AD-DE69B496E3D4}"/>
              </a:ext>
            </a:extLst>
          </p:cNvPr>
          <p:cNvSpPr txBox="1"/>
          <p:nvPr/>
        </p:nvSpPr>
        <p:spPr>
          <a:xfrm>
            <a:off x="152400" y="286321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2000" b="1" dirty="0" smtClean="0">
                <a:solidFill>
                  <a:schemeClr val="bg1"/>
                </a:solidFill>
                <a:cs typeface="+mj-cs"/>
              </a:rPr>
              <a:t>قريش</a:t>
            </a:r>
            <a:r>
              <a:rPr lang="ar-BH" sz="2000" b="1" dirty="0" smtClean="0">
                <a:solidFill>
                  <a:schemeClr val="bg1"/>
                </a:solidFill>
              </a:rPr>
              <a:t>- </a:t>
            </a:r>
            <a:r>
              <a:rPr lang="ar-BH" sz="2000" b="1" dirty="0">
                <a:solidFill>
                  <a:schemeClr val="bg1"/>
                </a:solidFill>
              </a:rPr>
              <a:t>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6200"/>
            <a:ext cx="2743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6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RSH 0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8156" y="1143000"/>
            <a:ext cx="5310783" cy="7078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أقرأ الكلمات وأتعرف معانيها</a:t>
            </a:r>
            <a:r>
              <a:rPr lang="ar-BH" sz="4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35784CE-6F2A-4F0E-A70D-D87261AAEA32}"/>
              </a:ext>
            </a:extLst>
          </p:cNvPr>
          <p:cNvSpPr/>
          <p:nvPr/>
        </p:nvSpPr>
        <p:spPr>
          <a:xfrm>
            <a:off x="6248715" y="2362200"/>
            <a:ext cx="3342382" cy="835595"/>
          </a:xfrm>
          <a:custGeom>
            <a:avLst/>
            <a:gdLst>
              <a:gd name="connsiteX0" fmla="*/ 0 w 3342382"/>
              <a:gd name="connsiteY0" fmla="*/ 83560 h 835595"/>
              <a:gd name="connsiteX1" fmla="*/ 83560 w 3342382"/>
              <a:gd name="connsiteY1" fmla="*/ 0 h 835595"/>
              <a:gd name="connsiteX2" fmla="*/ 3258823 w 3342382"/>
              <a:gd name="connsiteY2" fmla="*/ 0 h 835595"/>
              <a:gd name="connsiteX3" fmla="*/ 3342383 w 3342382"/>
              <a:gd name="connsiteY3" fmla="*/ 83560 h 835595"/>
              <a:gd name="connsiteX4" fmla="*/ 3342382 w 3342382"/>
              <a:gd name="connsiteY4" fmla="*/ 752036 h 835595"/>
              <a:gd name="connsiteX5" fmla="*/ 3258822 w 3342382"/>
              <a:gd name="connsiteY5" fmla="*/ 835596 h 835595"/>
              <a:gd name="connsiteX6" fmla="*/ 83560 w 3342382"/>
              <a:gd name="connsiteY6" fmla="*/ 835595 h 835595"/>
              <a:gd name="connsiteX7" fmla="*/ 0 w 3342382"/>
              <a:gd name="connsiteY7" fmla="*/ 752035 h 835595"/>
              <a:gd name="connsiteX8" fmla="*/ 0 w 3342382"/>
              <a:gd name="connsiteY8" fmla="*/ 83560 h 83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2382" h="835595">
                <a:moveTo>
                  <a:pt x="0" y="83560"/>
                </a:moveTo>
                <a:cubicBezTo>
                  <a:pt x="0" y="37411"/>
                  <a:pt x="37411" y="0"/>
                  <a:pt x="83560" y="0"/>
                </a:cubicBezTo>
                <a:lnTo>
                  <a:pt x="3258823" y="0"/>
                </a:lnTo>
                <a:cubicBezTo>
                  <a:pt x="3304972" y="0"/>
                  <a:pt x="3342383" y="37411"/>
                  <a:pt x="3342383" y="83560"/>
                </a:cubicBezTo>
                <a:cubicBezTo>
                  <a:pt x="3342383" y="306385"/>
                  <a:pt x="3342382" y="529211"/>
                  <a:pt x="3342382" y="752036"/>
                </a:cubicBezTo>
                <a:cubicBezTo>
                  <a:pt x="3342382" y="798185"/>
                  <a:pt x="3304971" y="835596"/>
                  <a:pt x="3258822" y="835596"/>
                </a:cubicBezTo>
                <a:lnTo>
                  <a:pt x="83560" y="835595"/>
                </a:lnTo>
                <a:cubicBezTo>
                  <a:pt x="37411" y="835595"/>
                  <a:pt x="0" y="798184"/>
                  <a:pt x="0" y="752035"/>
                </a:cubicBezTo>
                <a:lnTo>
                  <a:pt x="0" y="83560"/>
                </a:lnTo>
                <a:close/>
              </a:path>
            </a:pathLst>
          </a:custGeom>
          <a:solidFill>
            <a:srgbClr val="A7D97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034" tIns="60034" rIns="60034" bIns="60034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 الكلمة</a:t>
            </a:r>
            <a:endParaRPr lang="en-US" sz="2800" b="1" kern="12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2035EB3F-2F08-4DBA-ACC8-E25E393A5AAA}"/>
              </a:ext>
            </a:extLst>
          </p:cNvPr>
          <p:cNvSpPr/>
          <p:nvPr/>
        </p:nvSpPr>
        <p:spPr>
          <a:xfrm rot="5400000">
            <a:off x="7242243" y="3300274"/>
            <a:ext cx="146229" cy="146229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B21EA0F1-1A1F-4411-8352-AAD223CF8D8E}"/>
              </a:ext>
            </a:extLst>
          </p:cNvPr>
          <p:cNvSpPr/>
          <p:nvPr/>
        </p:nvSpPr>
        <p:spPr>
          <a:xfrm>
            <a:off x="6248715" y="3490254"/>
            <a:ext cx="3342382" cy="835595"/>
          </a:xfrm>
          <a:custGeom>
            <a:avLst/>
            <a:gdLst>
              <a:gd name="connsiteX0" fmla="*/ 0 w 3342382"/>
              <a:gd name="connsiteY0" fmla="*/ 83560 h 835595"/>
              <a:gd name="connsiteX1" fmla="*/ 83560 w 3342382"/>
              <a:gd name="connsiteY1" fmla="*/ 0 h 835595"/>
              <a:gd name="connsiteX2" fmla="*/ 3258823 w 3342382"/>
              <a:gd name="connsiteY2" fmla="*/ 0 h 835595"/>
              <a:gd name="connsiteX3" fmla="*/ 3342383 w 3342382"/>
              <a:gd name="connsiteY3" fmla="*/ 83560 h 835595"/>
              <a:gd name="connsiteX4" fmla="*/ 3342382 w 3342382"/>
              <a:gd name="connsiteY4" fmla="*/ 752036 h 835595"/>
              <a:gd name="connsiteX5" fmla="*/ 3258822 w 3342382"/>
              <a:gd name="connsiteY5" fmla="*/ 835596 h 835595"/>
              <a:gd name="connsiteX6" fmla="*/ 83560 w 3342382"/>
              <a:gd name="connsiteY6" fmla="*/ 835595 h 835595"/>
              <a:gd name="connsiteX7" fmla="*/ 0 w 3342382"/>
              <a:gd name="connsiteY7" fmla="*/ 752035 h 835595"/>
              <a:gd name="connsiteX8" fmla="*/ 0 w 3342382"/>
              <a:gd name="connsiteY8" fmla="*/ 83560 h 83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2382" h="835595">
                <a:moveTo>
                  <a:pt x="0" y="83560"/>
                </a:moveTo>
                <a:cubicBezTo>
                  <a:pt x="0" y="37411"/>
                  <a:pt x="37411" y="0"/>
                  <a:pt x="83560" y="0"/>
                </a:cubicBezTo>
                <a:lnTo>
                  <a:pt x="3258823" y="0"/>
                </a:lnTo>
                <a:cubicBezTo>
                  <a:pt x="3304972" y="0"/>
                  <a:pt x="3342383" y="37411"/>
                  <a:pt x="3342383" y="83560"/>
                </a:cubicBezTo>
                <a:cubicBezTo>
                  <a:pt x="3342383" y="306385"/>
                  <a:pt x="3342382" y="529211"/>
                  <a:pt x="3342382" y="752036"/>
                </a:cubicBezTo>
                <a:cubicBezTo>
                  <a:pt x="3342382" y="798185"/>
                  <a:pt x="3304971" y="835596"/>
                  <a:pt x="3258822" y="835596"/>
                </a:cubicBezTo>
                <a:lnTo>
                  <a:pt x="83560" y="835595"/>
                </a:lnTo>
                <a:cubicBezTo>
                  <a:pt x="37411" y="835595"/>
                  <a:pt x="0" y="798184"/>
                  <a:pt x="0" y="752035"/>
                </a:cubicBezTo>
                <a:lnTo>
                  <a:pt x="0" y="8356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034" tIns="60034" rIns="60034" bIns="60034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لإيلاف قريش</a:t>
            </a:r>
            <a:endParaRPr lang="en-US" sz="2800" b="1" kern="12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35135B0A-2746-4722-A1C5-B413FED40755}"/>
              </a:ext>
            </a:extLst>
          </p:cNvPr>
          <p:cNvSpPr/>
          <p:nvPr/>
        </p:nvSpPr>
        <p:spPr>
          <a:xfrm rot="5400000">
            <a:off x="7242243" y="4428328"/>
            <a:ext cx="146229" cy="146229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6F6290BE-066E-438E-8DA2-3AB539D9A0D4}"/>
              </a:ext>
            </a:extLst>
          </p:cNvPr>
          <p:cNvSpPr/>
          <p:nvPr/>
        </p:nvSpPr>
        <p:spPr>
          <a:xfrm>
            <a:off x="6248715" y="4618308"/>
            <a:ext cx="3342382" cy="835595"/>
          </a:xfrm>
          <a:custGeom>
            <a:avLst/>
            <a:gdLst>
              <a:gd name="connsiteX0" fmla="*/ 0 w 3342382"/>
              <a:gd name="connsiteY0" fmla="*/ 83560 h 835595"/>
              <a:gd name="connsiteX1" fmla="*/ 83560 w 3342382"/>
              <a:gd name="connsiteY1" fmla="*/ 0 h 835595"/>
              <a:gd name="connsiteX2" fmla="*/ 3258823 w 3342382"/>
              <a:gd name="connsiteY2" fmla="*/ 0 h 835595"/>
              <a:gd name="connsiteX3" fmla="*/ 3342383 w 3342382"/>
              <a:gd name="connsiteY3" fmla="*/ 83560 h 835595"/>
              <a:gd name="connsiteX4" fmla="*/ 3342382 w 3342382"/>
              <a:gd name="connsiteY4" fmla="*/ 752036 h 835595"/>
              <a:gd name="connsiteX5" fmla="*/ 3258822 w 3342382"/>
              <a:gd name="connsiteY5" fmla="*/ 835596 h 835595"/>
              <a:gd name="connsiteX6" fmla="*/ 83560 w 3342382"/>
              <a:gd name="connsiteY6" fmla="*/ 835595 h 835595"/>
              <a:gd name="connsiteX7" fmla="*/ 0 w 3342382"/>
              <a:gd name="connsiteY7" fmla="*/ 752035 h 835595"/>
              <a:gd name="connsiteX8" fmla="*/ 0 w 3342382"/>
              <a:gd name="connsiteY8" fmla="*/ 83560 h 83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2382" h="835595">
                <a:moveTo>
                  <a:pt x="0" y="83560"/>
                </a:moveTo>
                <a:cubicBezTo>
                  <a:pt x="0" y="37411"/>
                  <a:pt x="37411" y="0"/>
                  <a:pt x="83560" y="0"/>
                </a:cubicBezTo>
                <a:lnTo>
                  <a:pt x="3258823" y="0"/>
                </a:lnTo>
                <a:cubicBezTo>
                  <a:pt x="3304972" y="0"/>
                  <a:pt x="3342383" y="37411"/>
                  <a:pt x="3342383" y="83560"/>
                </a:cubicBezTo>
                <a:cubicBezTo>
                  <a:pt x="3342383" y="306385"/>
                  <a:pt x="3342382" y="529211"/>
                  <a:pt x="3342382" y="752036"/>
                </a:cubicBezTo>
                <a:cubicBezTo>
                  <a:pt x="3342382" y="798185"/>
                  <a:pt x="3304971" y="835596"/>
                  <a:pt x="3258822" y="835596"/>
                </a:cubicBezTo>
                <a:lnTo>
                  <a:pt x="83560" y="835595"/>
                </a:lnTo>
                <a:cubicBezTo>
                  <a:pt x="37411" y="835595"/>
                  <a:pt x="0" y="798184"/>
                  <a:pt x="0" y="752035"/>
                </a:cubicBezTo>
                <a:lnTo>
                  <a:pt x="0" y="8356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034" tIns="60034" rIns="60034" bIns="60034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البيت</a:t>
            </a:r>
            <a:endParaRPr lang="en-US" sz="2800" b="1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61932AC-9920-4420-9637-F85E38141D6F}"/>
              </a:ext>
            </a:extLst>
          </p:cNvPr>
          <p:cNvSpPr/>
          <p:nvPr/>
        </p:nvSpPr>
        <p:spPr>
          <a:xfrm>
            <a:off x="2438400" y="2362200"/>
            <a:ext cx="3342382" cy="835595"/>
          </a:xfrm>
          <a:custGeom>
            <a:avLst/>
            <a:gdLst>
              <a:gd name="connsiteX0" fmla="*/ 0 w 3342382"/>
              <a:gd name="connsiteY0" fmla="*/ 83560 h 835595"/>
              <a:gd name="connsiteX1" fmla="*/ 83560 w 3342382"/>
              <a:gd name="connsiteY1" fmla="*/ 0 h 835595"/>
              <a:gd name="connsiteX2" fmla="*/ 3258823 w 3342382"/>
              <a:gd name="connsiteY2" fmla="*/ 0 h 835595"/>
              <a:gd name="connsiteX3" fmla="*/ 3342383 w 3342382"/>
              <a:gd name="connsiteY3" fmla="*/ 83560 h 835595"/>
              <a:gd name="connsiteX4" fmla="*/ 3342382 w 3342382"/>
              <a:gd name="connsiteY4" fmla="*/ 752036 h 835595"/>
              <a:gd name="connsiteX5" fmla="*/ 3258822 w 3342382"/>
              <a:gd name="connsiteY5" fmla="*/ 835596 h 835595"/>
              <a:gd name="connsiteX6" fmla="*/ 83560 w 3342382"/>
              <a:gd name="connsiteY6" fmla="*/ 835595 h 835595"/>
              <a:gd name="connsiteX7" fmla="*/ 0 w 3342382"/>
              <a:gd name="connsiteY7" fmla="*/ 752035 h 835595"/>
              <a:gd name="connsiteX8" fmla="*/ 0 w 3342382"/>
              <a:gd name="connsiteY8" fmla="*/ 83560 h 83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2382" h="835595">
                <a:moveTo>
                  <a:pt x="0" y="83560"/>
                </a:moveTo>
                <a:cubicBezTo>
                  <a:pt x="0" y="37411"/>
                  <a:pt x="37411" y="0"/>
                  <a:pt x="83560" y="0"/>
                </a:cubicBezTo>
                <a:lnTo>
                  <a:pt x="3258823" y="0"/>
                </a:lnTo>
                <a:cubicBezTo>
                  <a:pt x="3304972" y="0"/>
                  <a:pt x="3342383" y="37411"/>
                  <a:pt x="3342383" y="83560"/>
                </a:cubicBezTo>
                <a:cubicBezTo>
                  <a:pt x="3342383" y="306385"/>
                  <a:pt x="3342382" y="529211"/>
                  <a:pt x="3342382" y="752036"/>
                </a:cubicBezTo>
                <a:cubicBezTo>
                  <a:pt x="3342382" y="798185"/>
                  <a:pt x="3304971" y="835596"/>
                  <a:pt x="3258822" y="835596"/>
                </a:cubicBezTo>
                <a:lnTo>
                  <a:pt x="83560" y="835595"/>
                </a:lnTo>
                <a:cubicBezTo>
                  <a:pt x="37411" y="835595"/>
                  <a:pt x="0" y="798184"/>
                  <a:pt x="0" y="752035"/>
                </a:cubicBezTo>
                <a:lnTo>
                  <a:pt x="0" y="83560"/>
                </a:lnTo>
                <a:close/>
              </a:path>
            </a:pathLst>
          </a:custGeom>
          <a:solidFill>
            <a:srgbClr val="A7D97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034" tIns="60034" rIns="60034" bIns="6003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800" b="1" kern="1200" dirty="0"/>
              <a:t> معناها</a:t>
            </a:r>
            <a:endParaRPr lang="en-US" sz="2800" b="1" kern="12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632BD362-44B1-412D-9BF9-ED42D06F7D36}"/>
              </a:ext>
            </a:extLst>
          </p:cNvPr>
          <p:cNvSpPr/>
          <p:nvPr/>
        </p:nvSpPr>
        <p:spPr>
          <a:xfrm rot="5400000">
            <a:off x="3431927" y="3300274"/>
            <a:ext cx="146229" cy="146229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D9102DDB-627A-4334-A7C5-89DFEDC30A95}"/>
              </a:ext>
            </a:extLst>
          </p:cNvPr>
          <p:cNvSpPr/>
          <p:nvPr/>
        </p:nvSpPr>
        <p:spPr>
          <a:xfrm>
            <a:off x="2438400" y="3490254"/>
            <a:ext cx="3342382" cy="835595"/>
          </a:xfrm>
          <a:custGeom>
            <a:avLst/>
            <a:gdLst>
              <a:gd name="connsiteX0" fmla="*/ 0 w 3342382"/>
              <a:gd name="connsiteY0" fmla="*/ 83560 h 835595"/>
              <a:gd name="connsiteX1" fmla="*/ 83560 w 3342382"/>
              <a:gd name="connsiteY1" fmla="*/ 0 h 835595"/>
              <a:gd name="connsiteX2" fmla="*/ 3258823 w 3342382"/>
              <a:gd name="connsiteY2" fmla="*/ 0 h 835595"/>
              <a:gd name="connsiteX3" fmla="*/ 3342383 w 3342382"/>
              <a:gd name="connsiteY3" fmla="*/ 83560 h 835595"/>
              <a:gd name="connsiteX4" fmla="*/ 3342382 w 3342382"/>
              <a:gd name="connsiteY4" fmla="*/ 752036 h 835595"/>
              <a:gd name="connsiteX5" fmla="*/ 3258822 w 3342382"/>
              <a:gd name="connsiteY5" fmla="*/ 835596 h 835595"/>
              <a:gd name="connsiteX6" fmla="*/ 83560 w 3342382"/>
              <a:gd name="connsiteY6" fmla="*/ 835595 h 835595"/>
              <a:gd name="connsiteX7" fmla="*/ 0 w 3342382"/>
              <a:gd name="connsiteY7" fmla="*/ 752035 h 835595"/>
              <a:gd name="connsiteX8" fmla="*/ 0 w 3342382"/>
              <a:gd name="connsiteY8" fmla="*/ 83560 h 83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2382" h="835595">
                <a:moveTo>
                  <a:pt x="0" y="83560"/>
                </a:moveTo>
                <a:cubicBezTo>
                  <a:pt x="0" y="37411"/>
                  <a:pt x="37411" y="0"/>
                  <a:pt x="83560" y="0"/>
                </a:cubicBezTo>
                <a:lnTo>
                  <a:pt x="3258823" y="0"/>
                </a:lnTo>
                <a:cubicBezTo>
                  <a:pt x="3304972" y="0"/>
                  <a:pt x="3342383" y="37411"/>
                  <a:pt x="3342383" y="83560"/>
                </a:cubicBezTo>
                <a:cubicBezTo>
                  <a:pt x="3342383" y="306385"/>
                  <a:pt x="3342382" y="529211"/>
                  <a:pt x="3342382" y="752036"/>
                </a:cubicBezTo>
                <a:cubicBezTo>
                  <a:pt x="3342382" y="798185"/>
                  <a:pt x="3304971" y="835596"/>
                  <a:pt x="3258822" y="835596"/>
                </a:cubicBezTo>
                <a:lnTo>
                  <a:pt x="83560" y="835595"/>
                </a:lnTo>
                <a:cubicBezTo>
                  <a:pt x="37411" y="835595"/>
                  <a:pt x="0" y="798184"/>
                  <a:pt x="0" y="752035"/>
                </a:cubicBezTo>
                <a:lnTo>
                  <a:pt x="0" y="8356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034" tIns="60034" rIns="60034" bIns="6003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800" b="1" kern="1200" dirty="0"/>
              <a:t> ليألفوا الرحلتين ويعتادوها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2B08836E-9759-47E9-AE4F-ECE4A84EEE5E}"/>
              </a:ext>
            </a:extLst>
          </p:cNvPr>
          <p:cNvSpPr/>
          <p:nvPr/>
        </p:nvSpPr>
        <p:spPr>
          <a:xfrm rot="5400000">
            <a:off x="3431927" y="4428328"/>
            <a:ext cx="146229" cy="146229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A7CF930-92EE-4527-9838-7E0F80E16F95}"/>
              </a:ext>
            </a:extLst>
          </p:cNvPr>
          <p:cNvSpPr/>
          <p:nvPr/>
        </p:nvSpPr>
        <p:spPr>
          <a:xfrm>
            <a:off x="2438400" y="4618308"/>
            <a:ext cx="3342382" cy="835595"/>
          </a:xfrm>
          <a:custGeom>
            <a:avLst/>
            <a:gdLst>
              <a:gd name="connsiteX0" fmla="*/ 0 w 3342382"/>
              <a:gd name="connsiteY0" fmla="*/ 83560 h 835595"/>
              <a:gd name="connsiteX1" fmla="*/ 83560 w 3342382"/>
              <a:gd name="connsiteY1" fmla="*/ 0 h 835595"/>
              <a:gd name="connsiteX2" fmla="*/ 3258823 w 3342382"/>
              <a:gd name="connsiteY2" fmla="*/ 0 h 835595"/>
              <a:gd name="connsiteX3" fmla="*/ 3342383 w 3342382"/>
              <a:gd name="connsiteY3" fmla="*/ 83560 h 835595"/>
              <a:gd name="connsiteX4" fmla="*/ 3342382 w 3342382"/>
              <a:gd name="connsiteY4" fmla="*/ 752036 h 835595"/>
              <a:gd name="connsiteX5" fmla="*/ 3258822 w 3342382"/>
              <a:gd name="connsiteY5" fmla="*/ 835596 h 835595"/>
              <a:gd name="connsiteX6" fmla="*/ 83560 w 3342382"/>
              <a:gd name="connsiteY6" fmla="*/ 835595 h 835595"/>
              <a:gd name="connsiteX7" fmla="*/ 0 w 3342382"/>
              <a:gd name="connsiteY7" fmla="*/ 752035 h 835595"/>
              <a:gd name="connsiteX8" fmla="*/ 0 w 3342382"/>
              <a:gd name="connsiteY8" fmla="*/ 83560 h 83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2382" h="835595">
                <a:moveTo>
                  <a:pt x="0" y="83560"/>
                </a:moveTo>
                <a:cubicBezTo>
                  <a:pt x="0" y="37411"/>
                  <a:pt x="37411" y="0"/>
                  <a:pt x="83560" y="0"/>
                </a:cubicBezTo>
                <a:lnTo>
                  <a:pt x="3258823" y="0"/>
                </a:lnTo>
                <a:cubicBezTo>
                  <a:pt x="3304972" y="0"/>
                  <a:pt x="3342383" y="37411"/>
                  <a:pt x="3342383" y="83560"/>
                </a:cubicBezTo>
                <a:cubicBezTo>
                  <a:pt x="3342383" y="306385"/>
                  <a:pt x="3342382" y="529211"/>
                  <a:pt x="3342382" y="752036"/>
                </a:cubicBezTo>
                <a:cubicBezTo>
                  <a:pt x="3342382" y="798185"/>
                  <a:pt x="3304971" y="835596"/>
                  <a:pt x="3258822" y="835596"/>
                </a:cubicBezTo>
                <a:lnTo>
                  <a:pt x="83560" y="835595"/>
                </a:lnTo>
                <a:cubicBezTo>
                  <a:pt x="37411" y="835595"/>
                  <a:pt x="0" y="798184"/>
                  <a:pt x="0" y="752035"/>
                </a:cubicBezTo>
                <a:lnTo>
                  <a:pt x="0" y="8356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034" tIns="60034" rIns="60034" bIns="60034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الكعبة المشرفة</a:t>
            </a:r>
            <a:endParaRPr lang="en-US" sz="2800" b="1" kern="1200" dirty="0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xmlns="" id="{C7423853-09CA-459E-A8AD-DE69B496E3D4}"/>
              </a:ext>
            </a:extLst>
          </p:cNvPr>
          <p:cNvSpPr txBox="1"/>
          <p:nvPr/>
        </p:nvSpPr>
        <p:spPr>
          <a:xfrm>
            <a:off x="152400" y="286321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2000" b="1" dirty="0" smtClean="0">
                <a:solidFill>
                  <a:schemeClr val="bg1"/>
                </a:solidFill>
                <a:cs typeface="+mj-cs"/>
              </a:rPr>
              <a:t>قريش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RSH 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C7423853-09CA-459E-A8AD-DE69B496E3D4}"/>
              </a:ext>
            </a:extLst>
          </p:cNvPr>
          <p:cNvSpPr txBox="1"/>
          <p:nvPr/>
        </p:nvSpPr>
        <p:spPr>
          <a:xfrm>
            <a:off x="152400" y="286321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2000" b="1" dirty="0" smtClean="0">
                <a:solidFill>
                  <a:schemeClr val="bg1"/>
                </a:solidFill>
                <a:cs typeface="+mj-cs"/>
              </a:rPr>
              <a:t>قريش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DEBA"/>
              </a:clrFrom>
              <a:clrTo>
                <a:srgbClr val="FDDEB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0" r="1188" b="4079"/>
          <a:stretch/>
        </p:blipFill>
        <p:spPr>
          <a:xfrm>
            <a:off x="152400" y="1127342"/>
            <a:ext cx="11926866" cy="466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9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RSH 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23" y="1981200"/>
            <a:ext cx="7362973" cy="935981"/>
          </a:xfrm>
          <a:prstGeom prst="rect">
            <a:avLst/>
          </a:prstGeom>
          <a:solidFill>
            <a:srgbClr val="A6F4D6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23" y="3200400"/>
            <a:ext cx="7239001" cy="935981"/>
          </a:xfrm>
          <a:prstGeom prst="rect">
            <a:avLst/>
          </a:prstGeom>
          <a:solidFill>
            <a:srgbClr val="A6F4D6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343400"/>
            <a:ext cx="5290688" cy="808321"/>
          </a:xfrm>
          <a:prstGeom prst="rect">
            <a:avLst/>
          </a:prstGeom>
          <a:solidFill>
            <a:srgbClr val="A6F4D6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23" y="5517464"/>
            <a:ext cx="7239001" cy="798383"/>
          </a:xfrm>
          <a:prstGeom prst="rect">
            <a:avLst/>
          </a:prstGeom>
          <a:solidFill>
            <a:srgbClr val="A6F4D6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703725" y="1219200"/>
            <a:ext cx="9285977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أرتِّبُ 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آيات سورة قريش بوضع الأرقام من</a:t>
            </a:r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إلى (4):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31688" y="3352800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05800" y="5592618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31688" y="2209800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5800" y="4343400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C7423853-09CA-459E-A8AD-DE69B496E3D4}"/>
              </a:ext>
            </a:extLst>
          </p:cNvPr>
          <p:cNvSpPr txBox="1"/>
          <p:nvPr/>
        </p:nvSpPr>
        <p:spPr>
          <a:xfrm>
            <a:off x="152400" y="286321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2000" b="1" dirty="0" smtClean="0">
                <a:solidFill>
                  <a:schemeClr val="bg1"/>
                </a:solidFill>
                <a:cs typeface="+mj-cs"/>
              </a:rPr>
              <a:t>قريش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9200" y="159526"/>
            <a:ext cx="2635236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96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RSH 0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13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251173"/>
            <a:ext cx="11201400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600" b="1" dirty="0" smtClean="0">
                <a:solidFill>
                  <a:schemeClr val="bg1"/>
                </a:solidFill>
              </a:rPr>
              <a:t>أصل </a:t>
            </a:r>
            <a:r>
              <a:rPr lang="ar-SA" sz="3600" b="1" dirty="0">
                <a:solidFill>
                  <a:schemeClr val="bg1"/>
                </a:solidFill>
              </a:rPr>
              <a:t>بين الكلمة في القائمة (</a:t>
            </a:r>
            <a:r>
              <a:rPr lang="ar-SA" sz="3600" b="1" dirty="0" smtClean="0">
                <a:solidFill>
                  <a:schemeClr val="bg1"/>
                </a:solidFill>
              </a:rPr>
              <a:t>أ)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ar-SA" sz="3600" b="1" dirty="0" smtClean="0">
                <a:solidFill>
                  <a:schemeClr val="bg1"/>
                </a:solidFill>
              </a:rPr>
              <a:t>وما </a:t>
            </a:r>
            <a:r>
              <a:rPr lang="ar-SA" sz="3600" b="1" dirty="0">
                <a:solidFill>
                  <a:schemeClr val="bg1"/>
                </a:solidFill>
              </a:rPr>
              <a:t>يناسبها في القائمة (ب) فيما يأتي</a:t>
            </a:r>
            <a:r>
              <a:rPr lang="ar-SA" sz="3600" dirty="0">
                <a:solidFill>
                  <a:schemeClr val="bg1"/>
                </a:solidFill>
              </a:rPr>
              <a:t>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820917"/>
              </p:ext>
            </p:extLst>
          </p:nvPr>
        </p:nvGraphicFramePr>
        <p:xfrm>
          <a:off x="2148168" y="2169052"/>
          <a:ext cx="2671152" cy="4055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1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11100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>
                          <a:solidFill>
                            <a:srgbClr val="002060"/>
                          </a:solidFill>
                        </a:rPr>
                        <a:t>(ب)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8F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1100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جوع</a:t>
                      </a:r>
                      <a:endParaRPr lang="en-US" sz="40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1100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خوف</a:t>
                      </a:r>
                      <a:endParaRPr lang="en-US" sz="40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1100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الشام</a:t>
                      </a:r>
                      <a:endParaRPr lang="en-US" sz="40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1100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اليمن</a:t>
                      </a:r>
                      <a:endParaRPr lang="en-US" sz="40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204531"/>
              </p:ext>
            </p:extLst>
          </p:nvPr>
        </p:nvGraphicFramePr>
        <p:xfrm>
          <a:off x="6854640" y="2157965"/>
          <a:ext cx="3560752" cy="4024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60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2565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)</a:t>
                      </a:r>
                      <a:r>
                        <a:rPr lang="ar-SA" sz="3600" b="1" dirty="0">
                          <a:solidFill>
                            <a:srgbClr val="002060"/>
                          </a:solidFill>
                        </a:rPr>
                        <a:t>أ)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8F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309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كانت رحلةُ الشتاء إلى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316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كانت رحلةُ الصيف إلى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1700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أَطعمَ اللهُ قريشًا من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1700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آمنَ اللهُ قريشًا من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8" name="Left Arrow 17"/>
          <p:cNvSpPr/>
          <p:nvPr/>
        </p:nvSpPr>
        <p:spPr bwMode="auto">
          <a:xfrm rot="1819718">
            <a:off x="3809274" y="4900881"/>
            <a:ext cx="3514619" cy="369533"/>
          </a:xfrm>
          <a:prstGeom prst="leftArrow">
            <a:avLst/>
          </a:prstGeom>
          <a:solidFill>
            <a:srgbClr val="8FE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Left Arrow 18"/>
          <p:cNvSpPr/>
          <p:nvPr/>
        </p:nvSpPr>
        <p:spPr bwMode="auto">
          <a:xfrm rot="1370063">
            <a:off x="3880128" y="4012036"/>
            <a:ext cx="3514619" cy="369533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rot="19117050">
            <a:off x="3617144" y="4421006"/>
            <a:ext cx="3799259" cy="369533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Left Arrow 23"/>
          <p:cNvSpPr/>
          <p:nvPr/>
        </p:nvSpPr>
        <p:spPr bwMode="auto">
          <a:xfrm rot="20538210">
            <a:off x="3879809" y="4336673"/>
            <a:ext cx="3174702" cy="36953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C7423853-09CA-459E-A8AD-DE69B496E3D4}"/>
              </a:ext>
            </a:extLst>
          </p:cNvPr>
          <p:cNvSpPr txBox="1"/>
          <p:nvPr/>
        </p:nvSpPr>
        <p:spPr>
          <a:xfrm>
            <a:off x="77180" y="76200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2000" b="1" dirty="0" smtClean="0">
                <a:solidFill>
                  <a:schemeClr val="bg1"/>
                </a:solidFill>
                <a:cs typeface="+mj-cs"/>
              </a:rPr>
              <a:t>قريش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9200" y="159526"/>
            <a:ext cx="2635236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RSH 0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1118937" y="5125583"/>
            <a:ext cx="469859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</a:t>
            </a:r>
            <a:r>
              <a:rPr lang="ar-BH" sz="72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138863" y="162743"/>
            <a:ext cx="7832558" cy="5112568"/>
            <a:chOff x="292157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292157" y="908720"/>
              <a:ext cx="11713301" cy="5112568"/>
            </a:xfrm>
            <a:prstGeom prst="cloudCallout">
              <a:avLst>
                <a:gd name="adj1" fmla="val -72134"/>
                <a:gd name="adj2" fmla="val 8303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52" y="1722646"/>
              <a:ext cx="8256918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BH" sz="96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9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r"/>
              <a:r>
                <a:rPr lang="ar-BH" sz="88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88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=""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90" y="1311854"/>
            <a:ext cx="2573795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00" y="1484518"/>
            <a:ext cx="2775480" cy="3484523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C7423853-09CA-459E-A8AD-DE69B496E3D4}"/>
              </a:ext>
            </a:extLst>
          </p:cNvPr>
          <p:cNvSpPr txBox="1"/>
          <p:nvPr/>
        </p:nvSpPr>
        <p:spPr>
          <a:xfrm>
            <a:off x="152400" y="286321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2000" b="1" dirty="0" smtClean="0">
                <a:solidFill>
                  <a:schemeClr val="bg1"/>
                </a:solidFill>
                <a:cs typeface="+mj-cs"/>
              </a:rPr>
              <a:t>قريش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64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5206</TotalTime>
  <Words>154</Words>
  <Application>Microsoft Office PowerPoint</Application>
  <PresentationFormat>Widescreen</PresentationFormat>
  <Paragraphs>46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Arabic Typesetting</vt:lpstr>
      <vt:lpstr>Arial</vt:lpstr>
      <vt:lpstr>Calibri</vt:lpstr>
      <vt:lpstr>Calibri Light</vt:lpstr>
      <vt:lpstr>Sakkal Majalla</vt:lpstr>
      <vt:lpstr>Times New Roman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510</cp:revision>
  <dcterms:created xsi:type="dcterms:W3CDTF">2017-12-04T04:25:59Z</dcterms:created>
  <dcterms:modified xsi:type="dcterms:W3CDTF">2020-10-25T06:53:43Z</dcterms:modified>
</cp:coreProperties>
</file>