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1"/>
  </p:notesMasterIdLst>
  <p:sldIdLst>
    <p:sldId id="370" r:id="rId2"/>
    <p:sldId id="401" r:id="rId3"/>
    <p:sldId id="338" r:id="rId4"/>
    <p:sldId id="349" r:id="rId5"/>
    <p:sldId id="407" r:id="rId6"/>
    <p:sldId id="406" r:id="rId7"/>
    <p:sldId id="376" r:id="rId8"/>
    <p:sldId id="375" r:id="rId9"/>
    <p:sldId id="40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ulrahim Alsharifi" initials="AA" lastIdx="3" clrIdx="0">
    <p:extLst>
      <p:ext uri="{19B8F6BF-5375-455C-9EA6-DF929625EA0E}">
        <p15:presenceInfo xmlns:p15="http://schemas.microsoft.com/office/powerpoint/2012/main" userId="Abdulrahim Alsharif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3A0"/>
    <a:srgbClr val="F19E65"/>
    <a:srgbClr val="66FF66"/>
    <a:srgbClr val="33CC33"/>
    <a:srgbClr val="99FF66"/>
    <a:srgbClr val="DA6D00"/>
    <a:srgbClr val="CC6600"/>
    <a:srgbClr val="DA6414"/>
    <a:srgbClr val="FFFF66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277" autoAdjust="0"/>
    <p:restoredTop sz="91652" autoAdjust="0"/>
  </p:normalViewPr>
  <p:slideViewPr>
    <p:cSldViewPr snapToGrid="0">
      <p:cViewPr varScale="1">
        <p:scale>
          <a:sx n="74" d="100"/>
          <a:sy n="74" d="100"/>
        </p:scale>
        <p:origin x="468" y="72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627FF-9858-4A99-AE55-4412E3759CB3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8B543-6C03-4346-95A8-8C62AC9A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51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D9B33-B3B7-AE46-B5CE-8FCB16714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92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D9B33-B3B7-AE46-B5CE-8FCB16714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768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D9B33-B3B7-AE46-B5CE-8FCB16714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239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1944227" y="308163"/>
            <a:ext cx="8303543" cy="137048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7C35AB30-3ED4-4453-A8FB-5EC75AAB41AC}"/>
              </a:ext>
            </a:extLst>
          </p:cNvPr>
          <p:cNvSpPr txBox="1">
            <a:spLocks/>
          </p:cNvSpPr>
          <p:nvPr/>
        </p:nvSpPr>
        <p:spPr>
          <a:xfrm>
            <a:off x="2706718" y="1528556"/>
            <a:ext cx="6778562" cy="31718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 rtl="1"/>
            <a:r>
              <a:rPr lang="ar-BH" sz="9500" b="1" dirty="0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رَضَاعَةُ الرَّسُولِ </a:t>
            </a:r>
          </a:p>
          <a:p>
            <a:pPr algn="ctr" defTabSz="457200" rtl="1"/>
            <a:r>
              <a:rPr lang="ar-BH" sz="4000" b="1" dirty="0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صَلَّى الله عَلَيْهِ وَسَلَّم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91ED93E3-7CFA-432E-9CF3-FA3111716136}"/>
              </a:ext>
            </a:extLst>
          </p:cNvPr>
          <p:cNvSpPr txBox="1">
            <a:spLocks/>
          </p:cNvSpPr>
          <p:nvPr/>
        </p:nvSpPr>
        <p:spPr>
          <a:xfrm>
            <a:off x="3701186" y="4585918"/>
            <a:ext cx="4789627" cy="151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1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</a:pPr>
            <a:r>
              <a:rPr lang="ar-BH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الإسلامية - الجزء الأول</a:t>
            </a:r>
            <a:endParaRPr lang="ar-SA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 defTabSz="457200" rtl="1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</a:pPr>
            <a:r>
              <a:rPr lang="ar-BH" b="1" dirty="0">
                <a:solidFill>
                  <a:schemeClr val="accent6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 الأول الابتدائي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 defTabSz="457200" rtl="1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</a:pPr>
            <a:r>
              <a:rPr lang="ar-BH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الأول</a:t>
            </a:r>
            <a:endParaRPr lang="ar-SA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221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dhaaa 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AAF0A93-8B33-46DE-9578-C092E26CE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-1"/>
            <a:ext cx="1646183" cy="1342103"/>
          </a:xfrm>
          <a:prstGeom prst="rect">
            <a:avLst/>
          </a:prstGeom>
        </p:spPr>
      </p:pic>
      <p:graphicFrame>
        <p:nvGraphicFramePr>
          <p:cNvPr id="6" name="Content Placeholder 3">
            <a:extLst>
              <a:ext uri="{FF2B5EF4-FFF2-40B4-BE49-F238E27FC236}">
                <a16:creationId xmlns="" xmlns:a16="http://schemas.microsoft.com/office/drawing/2014/main" id="{D48CF291-36C8-42DD-AFAE-B8144E3ABC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9774941"/>
              </p:ext>
            </p:extLst>
          </p:nvPr>
        </p:nvGraphicFramePr>
        <p:xfrm>
          <a:off x="776067" y="2347004"/>
          <a:ext cx="8703158" cy="9280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031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28048">
                <a:tc>
                  <a:txBody>
                    <a:bodyPr/>
                    <a:lstStyle/>
                    <a:p>
                      <a:pPr marL="0" algn="r" defTabSz="914400" rtl="1" eaLnBrk="1" latinLnBrk="0" hangingPunct="1">
                        <a:spcAft>
                          <a:spcPts val="0"/>
                        </a:spcAft>
                      </a:pPr>
                      <a:r>
                        <a:rPr lang="ar-BH" sz="3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Traditional Arabic" pitchFamily="2" charset="-78"/>
                        </a:rPr>
                        <a:t>(1) تَبَيُّن </a:t>
                      </a:r>
                      <a:r>
                        <a:rPr lang="ar-BH" sz="3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Traditional Arabic" pitchFamily="2" charset="-78"/>
                        </a:rPr>
                        <a:t>الحِكْمَةِ مِنْ اخْتِيَارِ العَرَبِ الـمَرَاضِعَ لأَوْلادِهِم مِنَ البادِيَةِ</a:t>
                      </a:r>
                      <a:r>
                        <a:rPr lang="ar-SA" sz="3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Traditional Arabic" pitchFamily="2" charset="-78"/>
                        </a:rPr>
                        <a:t>.</a:t>
                      </a:r>
                      <a:endParaRPr lang="en-US" sz="3600" b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Traditional Arabic" pitchFamily="2" charset="-78"/>
                      </a:endParaRPr>
                    </a:p>
                  </a:txBody>
                  <a:tcPr marL="114300" marR="114300" marT="0" marB="0" anchor="ctr">
                    <a:cell3D prstMaterial="dkEdge">
                      <a:bevel prst="relaxedInset"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Content Placeholder 3">
            <a:extLst>
              <a:ext uri="{FF2B5EF4-FFF2-40B4-BE49-F238E27FC236}">
                <a16:creationId xmlns="" xmlns:a16="http://schemas.microsoft.com/office/drawing/2014/main" id="{47B6CA1E-97C7-495D-A8A0-9D04881BC3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3957679"/>
              </p:ext>
            </p:extLst>
          </p:nvPr>
        </p:nvGraphicFramePr>
        <p:xfrm>
          <a:off x="776068" y="3882667"/>
          <a:ext cx="8703158" cy="804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031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04520">
                <a:tc>
                  <a:txBody>
                    <a:bodyPr/>
                    <a:lstStyle/>
                    <a:p>
                      <a:pPr marL="0" algn="r" defTabSz="914400" rtl="1" eaLnBrk="1" latinLnBrk="0" hangingPunct="1">
                        <a:spcAft>
                          <a:spcPts val="0"/>
                        </a:spcAft>
                      </a:pPr>
                      <a:r>
                        <a:rPr lang="ar-BH" sz="3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Traditional Arabic" pitchFamily="2" charset="-78"/>
                        </a:rPr>
                        <a:t>(</a:t>
                      </a:r>
                      <a:r>
                        <a:rPr lang="ar-SA" sz="3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Traditional Arabic" pitchFamily="2" charset="-78"/>
                        </a:rPr>
                        <a:t>2</a:t>
                      </a:r>
                      <a:r>
                        <a:rPr lang="ar-BH" sz="3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Traditional Arabic" pitchFamily="2" charset="-78"/>
                        </a:rPr>
                        <a:t>) التعرّف </a:t>
                      </a:r>
                      <a:r>
                        <a:rPr lang="ar-BH" sz="3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Traditional Arabic" pitchFamily="2" charset="-78"/>
                        </a:rPr>
                        <a:t>على اسم مُرْضِعَة سيِّدِنا مُحَمَّدٍ صلَّى الله عَلَيْهِ وَسَلَّم</a:t>
                      </a:r>
                      <a:r>
                        <a:rPr lang="ar-SA" sz="3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Traditional Arabic" pitchFamily="2" charset="-78"/>
                        </a:rPr>
                        <a:t>.</a:t>
                      </a:r>
                      <a:endParaRPr lang="en-US" sz="3600" b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Traditional Arabic" pitchFamily="2" charset="-78"/>
                      </a:endParaRPr>
                    </a:p>
                  </a:txBody>
                  <a:tcPr marL="114300" marR="114300" marT="0" marB="0" anchor="ctr">
                    <a:cell3D prstMaterial="dkEdge">
                      <a:bevel prst="relaxedInset"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="" xmlns:a16="http://schemas.microsoft.com/office/drawing/2014/main" id="{2FF7214F-3E92-4792-9FD9-576F8DAFB9C5}"/>
              </a:ext>
            </a:extLst>
          </p:cNvPr>
          <p:cNvSpPr txBox="1">
            <a:spLocks/>
          </p:cNvSpPr>
          <p:nvPr/>
        </p:nvSpPr>
        <p:spPr>
          <a:xfrm>
            <a:off x="4917306" y="695372"/>
            <a:ext cx="4115847" cy="9392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B0FF6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kern="0" dirty="0" smtClean="0">
                <a:solidFill>
                  <a:prstClr val="black"/>
                </a:solidFill>
                <a:latin typeface="Calibri Light" panose="020F0302020204030204"/>
                <a:cs typeface="Traditional Arabic" pitchFamily="2" charset="-78"/>
              </a:rPr>
              <a:t>أهداف ال</a:t>
            </a:r>
            <a:r>
              <a:rPr lang="ar-BH" b="1" kern="0" dirty="0" smtClean="0">
                <a:solidFill>
                  <a:prstClr val="black"/>
                </a:solidFill>
                <a:latin typeface="Calibri Light" panose="020F0302020204030204"/>
                <a:cs typeface="Traditional Arabic" pitchFamily="2" charset="-78"/>
              </a:rPr>
              <a:t>درس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Traditional Arabic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B69A078-CD84-48A1-A5A4-A98BA7CF55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4411" y="1959860"/>
            <a:ext cx="2404778" cy="3467923"/>
          </a:xfrm>
          <a:prstGeom prst="rect">
            <a:avLst/>
          </a:prstGeom>
        </p:spPr>
      </p:pic>
      <p:sp>
        <p:nvSpPr>
          <p:cNvPr id="11" name="Freeform 16">
            <a:extLst>
              <a:ext uri="{FF2B5EF4-FFF2-40B4-BE49-F238E27FC236}">
                <a16:creationId xmlns="" xmlns:a16="http://schemas.microsoft.com/office/drawing/2014/main" id="{7DA787B4-1DBB-40B5-8523-828835250551}"/>
              </a:ext>
            </a:extLst>
          </p:cNvPr>
          <p:cNvSpPr>
            <a:spLocks/>
          </p:cNvSpPr>
          <p:nvPr/>
        </p:nvSpPr>
        <p:spPr bwMode="auto">
          <a:xfrm flipH="1">
            <a:off x="82060" y="59849"/>
            <a:ext cx="4478216" cy="725684"/>
          </a:xfrm>
          <a:prstGeom prst="wave">
            <a:avLst/>
          </a:prstGeom>
          <a:solidFill>
            <a:srgbClr val="66FF66"/>
          </a:solidFill>
          <a:ln>
            <a:solidFill>
              <a:srgbClr val="BCD2CB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3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رَضاعةُ </a:t>
            </a:r>
            <a:r>
              <a:rPr lang="ar-BH" altLang="ko-KR" sz="23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الرَّسول عليه الصلاة والسلام ـ التربية </a:t>
            </a:r>
            <a:r>
              <a:rPr lang="ar-BH" altLang="ko-KR" sz="23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الإسلامية</a:t>
            </a:r>
            <a:endParaRPr lang="ko-KR" altLang="en-US" sz="23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312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dhaaa 0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B494B6D3-49BE-45C9-986C-F6E4F574B381}"/>
              </a:ext>
            </a:extLst>
          </p:cNvPr>
          <p:cNvSpPr txBox="1">
            <a:spLocks/>
          </p:cNvSpPr>
          <p:nvPr/>
        </p:nvSpPr>
        <p:spPr>
          <a:xfrm>
            <a:off x="6095998" y="292749"/>
            <a:ext cx="3088711" cy="98556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Traditional Arabic" pitchFamily="2" charset="-78"/>
              </a:rPr>
              <a:t>تمهيـد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Traditional Arabic" pitchFamily="2" charset="-78"/>
            </a:endParaRPr>
          </a:p>
        </p:txBody>
      </p:sp>
      <p:sp>
        <p:nvSpPr>
          <p:cNvPr id="22" name="Plaque 21">
            <a:extLst>
              <a:ext uri="{FF2B5EF4-FFF2-40B4-BE49-F238E27FC236}">
                <a16:creationId xmlns="" xmlns:a16="http://schemas.microsoft.com/office/drawing/2014/main" id="{78D41CFD-A7DB-48C9-BE25-BF4A4823F279}"/>
              </a:ext>
            </a:extLst>
          </p:cNvPr>
          <p:cNvSpPr/>
          <p:nvPr/>
        </p:nvSpPr>
        <p:spPr>
          <a:xfrm>
            <a:off x="420131" y="1529230"/>
            <a:ext cx="11244330" cy="4550293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lnSpc>
                <a:spcPct val="200000"/>
              </a:lnSpc>
            </a:pPr>
            <a:r>
              <a:rPr lang="ar-BH" sz="3600" b="1" dirty="0">
                <a:solidFill>
                  <a:srgbClr val="002060"/>
                </a:solidFill>
                <a:latin typeface="Traditional Arabic" panose="02020603050405020304" pitchFamily="18" charset="-78"/>
                <a:cs typeface="+mj-cs"/>
              </a:rPr>
              <a:t>عَلِمْنَا مِنَ الدَّرْسِ </a:t>
            </a:r>
            <a:r>
              <a:rPr lang="ar-BH" sz="3600" b="1" dirty="0" smtClean="0">
                <a:solidFill>
                  <a:srgbClr val="002060"/>
                </a:solidFill>
                <a:latin typeface="Traditional Arabic" panose="02020603050405020304" pitchFamily="18" charset="-78"/>
                <a:cs typeface="+mj-cs"/>
              </a:rPr>
              <a:t>السَّابِقِ:</a:t>
            </a:r>
          </a:p>
          <a:p>
            <a:pPr marL="571500" lvl="0" indent="-571500" algn="r" rtl="1">
              <a:lnSpc>
                <a:spcPct val="200000"/>
              </a:lnSpc>
              <a:buFont typeface="Wingdings" pitchFamily="2" charset="2"/>
              <a:buChar char="v"/>
            </a:pPr>
            <a:r>
              <a:rPr lang="ar-BH" sz="3600" b="1" dirty="0" smtClean="0">
                <a:solidFill>
                  <a:prstClr val="black"/>
                </a:solidFill>
                <a:latin typeface="Traditional Arabic" panose="02020603050405020304" pitchFamily="18" charset="-78"/>
                <a:cs typeface="+mj-cs"/>
              </a:rPr>
              <a:t>أَنَّ</a:t>
            </a:r>
            <a:r>
              <a:rPr lang="en-US" sz="3600" b="1" dirty="0" smtClean="0">
                <a:solidFill>
                  <a:prstClr val="black"/>
                </a:solidFill>
                <a:latin typeface="Traditional Arabic" panose="02020603050405020304" pitchFamily="18" charset="-78"/>
                <a:cs typeface="+mj-cs"/>
              </a:rPr>
              <a:t> </a:t>
            </a:r>
            <a:r>
              <a:rPr lang="ar-BH" sz="3600" b="1" dirty="0" smtClean="0">
                <a:solidFill>
                  <a:prstClr val="black"/>
                </a:solidFill>
                <a:latin typeface="Traditional Arabic" panose="02020603050405020304" pitchFamily="18" charset="-78"/>
                <a:cs typeface="+mj-cs"/>
              </a:rPr>
              <a:t>الرَّسُولَ </a:t>
            </a:r>
            <a:r>
              <a:rPr lang="ar-BH" sz="3600" b="1" dirty="0">
                <a:solidFill>
                  <a:prstClr val="black"/>
                </a:solidFill>
                <a:latin typeface="Traditional Arabic" panose="02020603050405020304" pitchFamily="18" charset="-78"/>
                <a:cs typeface="+mj-cs"/>
              </a:rPr>
              <a:t>صَلَى اللهُ عَلَيْهِ وَسَلَّمَ وُلِدَ عَامَ </a:t>
            </a:r>
            <a:r>
              <a:rPr lang="ar-BH" sz="3600" b="1" dirty="0" smtClean="0">
                <a:solidFill>
                  <a:prstClr val="black"/>
                </a:solidFill>
                <a:latin typeface="Traditional Arabic" panose="02020603050405020304" pitchFamily="18" charset="-78"/>
                <a:cs typeface="+mj-cs"/>
              </a:rPr>
              <a:t>الْفِيلِ.</a:t>
            </a:r>
            <a:endParaRPr lang="en-US" sz="3600" b="1" dirty="0" smtClean="0">
              <a:solidFill>
                <a:prstClr val="black"/>
              </a:solidFill>
              <a:latin typeface="Traditional Arabic" panose="02020603050405020304" pitchFamily="18" charset="-78"/>
              <a:cs typeface="+mj-cs"/>
            </a:endParaRPr>
          </a:p>
          <a:p>
            <a:pPr marL="571500" lvl="0" indent="-571500" algn="r" rtl="1">
              <a:lnSpc>
                <a:spcPct val="200000"/>
              </a:lnSpc>
              <a:buFont typeface="Wingdings" pitchFamily="2" charset="2"/>
              <a:buChar char="v"/>
            </a:pPr>
            <a:r>
              <a:rPr lang="ar-BH" sz="3600" b="1" dirty="0" smtClean="0">
                <a:solidFill>
                  <a:prstClr val="black"/>
                </a:solidFill>
                <a:latin typeface="Traditional Arabic" panose="02020603050405020304" pitchFamily="18" charset="-78"/>
                <a:cs typeface="+mj-cs"/>
              </a:rPr>
              <a:t>وَكَانَ </a:t>
            </a:r>
            <a:r>
              <a:rPr lang="ar-BH" sz="3600" b="1" dirty="0">
                <a:solidFill>
                  <a:prstClr val="black"/>
                </a:solidFill>
                <a:latin typeface="Traditional Arabic" panose="02020603050405020304" pitchFamily="18" charset="-78"/>
                <a:cs typeface="+mj-cs"/>
              </a:rPr>
              <a:t>الْعَرَبُ قَدِيمًا يَخْتَارُونَ مُرْضِعَاتٍ لِأَبْنَائِهِمْ مِنَ </a:t>
            </a:r>
            <a:r>
              <a:rPr lang="ar-BH" sz="3600" b="1" dirty="0" smtClean="0">
                <a:solidFill>
                  <a:prstClr val="black"/>
                </a:solidFill>
                <a:latin typeface="Traditional Arabic" panose="02020603050405020304" pitchFamily="18" charset="-78"/>
                <a:cs typeface="+mj-cs"/>
              </a:rPr>
              <a:t>الْبَادِيَةِ.</a:t>
            </a:r>
          </a:p>
          <a:p>
            <a:pPr lvl="0" rtl="1">
              <a:lnSpc>
                <a:spcPct val="200000"/>
              </a:lnSpc>
            </a:pPr>
            <a:r>
              <a:rPr lang="ar-BH" sz="3600" b="1" dirty="0" smtClean="0">
                <a:solidFill>
                  <a:srgbClr val="002060"/>
                </a:solidFill>
                <a:latin typeface="Traditional Arabic" panose="02020603050405020304" pitchFamily="18" charset="-78"/>
                <a:cs typeface="+mj-cs"/>
              </a:rPr>
              <a:t>فَهَيَّا </a:t>
            </a:r>
            <a:r>
              <a:rPr lang="ar-BH" sz="3600" b="1" dirty="0">
                <a:solidFill>
                  <a:srgbClr val="002060"/>
                </a:solidFill>
                <a:latin typeface="Traditional Arabic" panose="02020603050405020304" pitchFamily="18" charset="-78"/>
                <a:cs typeface="+mj-cs"/>
              </a:rPr>
              <a:t>نَتَعَرَّفُ عَلى مُرْضِعَةِ نَبِيِّنَا </a:t>
            </a:r>
            <a:r>
              <a:rPr lang="ar-BH" sz="3600" b="1" dirty="0">
                <a:solidFill>
                  <a:srgbClr val="002060"/>
                </a:solidFill>
                <a:latin typeface="Traditional Arabic" panose="02020603050405020304" pitchFamily="18" charset="-78"/>
                <a:cs typeface="+mj-cs"/>
                <a:sym typeface="AGA Arabesque" panose="05000000000000000000" pitchFamily="2" charset="2"/>
              </a:rPr>
              <a:t>صَلَى اللهُ عَلَيْهِ وَسَلَّمَ.</a:t>
            </a:r>
            <a:endParaRPr lang="en-US" sz="3600" b="1" dirty="0">
              <a:solidFill>
                <a:srgbClr val="002060"/>
              </a:solidFill>
              <a:latin typeface="Traditional Arabic" panose="02020603050405020304" pitchFamily="18" charset="-78"/>
              <a:cs typeface="+mj-cs"/>
            </a:endParaRPr>
          </a:p>
        </p:txBody>
      </p:sp>
      <p:sp>
        <p:nvSpPr>
          <p:cNvPr id="5" name="Freeform 16">
            <a:extLst>
              <a:ext uri="{FF2B5EF4-FFF2-40B4-BE49-F238E27FC236}">
                <a16:creationId xmlns="" xmlns:a16="http://schemas.microsoft.com/office/drawing/2014/main" id="{7DA787B4-1DBB-40B5-8523-828835250551}"/>
              </a:ext>
            </a:extLst>
          </p:cNvPr>
          <p:cNvSpPr>
            <a:spLocks/>
          </p:cNvSpPr>
          <p:nvPr/>
        </p:nvSpPr>
        <p:spPr bwMode="auto">
          <a:xfrm flipH="1">
            <a:off x="82060" y="59849"/>
            <a:ext cx="4478216" cy="725684"/>
          </a:xfrm>
          <a:prstGeom prst="wave">
            <a:avLst/>
          </a:prstGeom>
          <a:solidFill>
            <a:srgbClr val="66FF66"/>
          </a:solidFill>
          <a:ln>
            <a:solidFill>
              <a:srgbClr val="BCD2CB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3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رَضاعةُ </a:t>
            </a:r>
            <a:r>
              <a:rPr lang="ar-BH" altLang="ko-KR" sz="23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الرَّسول عليه الصلاة والسلام ـ التربية </a:t>
            </a:r>
            <a:r>
              <a:rPr lang="ar-BH" altLang="ko-KR" sz="23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الإسلامية</a:t>
            </a:r>
            <a:endParaRPr lang="ko-KR" altLang="en-US" sz="23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7471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dhaaa 0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50"/>
                            </p:stCondLst>
                            <p:childTnLst>
                              <p:par>
                                <p:cTn id="1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50"/>
                            </p:stCondLst>
                            <p:childTnLst>
                              <p:par>
                                <p:cTn id="2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450"/>
                            </p:stCondLst>
                            <p:childTnLst>
                              <p:par>
                                <p:cTn id="2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250"/>
                            </p:stCondLst>
                            <p:childTnLst>
                              <p:par>
                                <p:cTn id="36" presetID="56" presetClass="entr" presetSubtype="0" fill="hold" nodeType="afterEffect">
                                  <p:stCondLst>
                                    <p:cond delay="350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438942" y="522759"/>
            <a:ext cx="3144491" cy="3121701"/>
            <a:chOff x="8909174" y="723498"/>
            <a:chExt cx="3001081" cy="2887329"/>
          </a:xfrm>
        </p:grpSpPr>
        <p:sp>
          <p:nvSpPr>
            <p:cNvPr id="9" name="Cloud 8">
              <a:extLst>
                <a:ext uri="{FF2B5EF4-FFF2-40B4-BE49-F238E27FC236}">
                  <a16:creationId xmlns="" xmlns:a16="http://schemas.microsoft.com/office/drawing/2014/main" id="{6665D228-919F-4AF2-BCFA-1BA849A3DAF0}"/>
                </a:ext>
              </a:extLst>
            </p:cNvPr>
            <p:cNvSpPr/>
            <p:nvPr/>
          </p:nvSpPr>
          <p:spPr>
            <a:xfrm>
              <a:off x="8909174" y="723498"/>
              <a:ext cx="1486773" cy="1680796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BH" sz="3600" b="1" noProof="0" dirty="0">
                  <a:solidFill>
                    <a:schemeClr val="tx1"/>
                  </a:solidFill>
                  <a:latin typeface="Calibri" panose="020F0502020204030204"/>
                  <a:cs typeface="Traditional Arabic" pitchFamily="2" charset="-78"/>
                </a:rPr>
                <a:t>أَقْرَأ وأَفْهم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Traditional Arabic" pitchFamily="2" charset="-78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1E656AEF-CB03-4A56-A565-91BE8318F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3497" y="1255033"/>
              <a:ext cx="1696758" cy="2355794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12C23EA-E91B-4F52-AD0B-2CFA1BE2ECCA}"/>
              </a:ext>
            </a:extLst>
          </p:cNvPr>
          <p:cNvSpPr/>
          <p:nvPr/>
        </p:nvSpPr>
        <p:spPr>
          <a:xfrm>
            <a:off x="2539514" y="818526"/>
            <a:ext cx="5541075" cy="8730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300" b="1" dirty="0">
                <a:solidFill>
                  <a:prstClr val="black"/>
                </a:solidFill>
                <a:cs typeface="Traditional Arabic" pitchFamily="2" charset="-78"/>
              </a:rPr>
              <a:t>أسْبَابُ اسْتِرْضَاعِ العَرَبِ لأوْلادِهِم</a:t>
            </a:r>
            <a:endParaRPr lang="fr-FR" sz="4300" dirty="0"/>
          </a:p>
        </p:txBody>
      </p:sp>
      <p:sp>
        <p:nvSpPr>
          <p:cNvPr id="12" name="Flowchart: Connector 11">
            <a:extLst>
              <a:ext uri="{FF2B5EF4-FFF2-40B4-BE49-F238E27FC236}">
                <a16:creationId xmlns="" xmlns:a16="http://schemas.microsoft.com/office/drawing/2014/main" id="{A42D9B02-B124-4057-B052-35723C2BBE2F}"/>
              </a:ext>
            </a:extLst>
          </p:cNvPr>
          <p:cNvSpPr/>
          <p:nvPr/>
        </p:nvSpPr>
        <p:spPr>
          <a:xfrm>
            <a:off x="3548638" y="1897971"/>
            <a:ext cx="5094723" cy="1446910"/>
          </a:xfrm>
          <a:prstGeom prst="flowChartConnector">
            <a:avLst/>
          </a:prstGeom>
          <a:solidFill>
            <a:srgbClr val="FFFF66"/>
          </a:solidFill>
          <a:ln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prstClr val="black"/>
                </a:solidFill>
                <a:cs typeface="Traditional Arabic" pitchFamily="2" charset="-78"/>
              </a:rPr>
              <a:t>كَانَ العَرَبُ قَدِيمًا يَخْتَارُونَ الـمَرَاضِعَ لأَوْلادِهِم مِنَ البَادِيَةِ</a:t>
            </a:r>
            <a:endParaRPr lang="fr-FR" dirty="0"/>
          </a:p>
        </p:txBody>
      </p:sp>
      <p:sp>
        <p:nvSpPr>
          <p:cNvPr id="14" name="Flowchart: Connector 13">
            <a:extLst>
              <a:ext uri="{FF2B5EF4-FFF2-40B4-BE49-F238E27FC236}">
                <a16:creationId xmlns="" xmlns:a16="http://schemas.microsoft.com/office/drawing/2014/main" id="{274DD9E0-4006-493A-AB81-38C26AA08F84}"/>
              </a:ext>
            </a:extLst>
          </p:cNvPr>
          <p:cNvSpPr/>
          <p:nvPr/>
        </p:nvSpPr>
        <p:spPr>
          <a:xfrm>
            <a:off x="1021006" y="4525609"/>
            <a:ext cx="3318227" cy="1737458"/>
          </a:xfrm>
          <a:prstGeom prst="flowChartConnector">
            <a:avLst/>
          </a:prstGeom>
          <a:solidFill>
            <a:srgbClr val="66FF66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prstClr val="black"/>
                </a:solidFill>
                <a:cs typeface="Traditional Arabic" pitchFamily="2" charset="-78"/>
              </a:rPr>
              <a:t>وَيُتْقِنُوا اللِّسَانَ العَرَبِيَّ في مَهْدِهِم</a:t>
            </a:r>
            <a:endParaRPr lang="fr-FR" sz="1600" dirty="0"/>
          </a:p>
        </p:txBody>
      </p:sp>
      <p:grpSp>
        <p:nvGrpSpPr>
          <p:cNvPr id="8" name="Group 7"/>
          <p:cNvGrpSpPr/>
          <p:nvPr/>
        </p:nvGrpSpPr>
        <p:grpSpPr>
          <a:xfrm>
            <a:off x="2670594" y="3373017"/>
            <a:ext cx="6850812" cy="1454939"/>
            <a:chOff x="2670594" y="3373017"/>
            <a:chExt cx="6850812" cy="1454939"/>
          </a:xfrm>
        </p:grpSpPr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703874DE-83C8-47D4-BFBE-229044127907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373017"/>
              <a:ext cx="0" cy="542887"/>
            </a:xfrm>
            <a:prstGeom prst="line">
              <a:avLst/>
            </a:prstGeom>
            <a:ln w="285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28E2391A-D0F4-4DAF-A53D-746BA9FBC20D}"/>
                </a:ext>
              </a:extLst>
            </p:cNvPr>
            <p:cNvCxnSpPr>
              <a:cxnSpLocks/>
            </p:cNvCxnSpPr>
            <p:nvPr/>
          </p:nvCxnSpPr>
          <p:spPr>
            <a:xfrm>
              <a:off x="2680120" y="3916166"/>
              <a:ext cx="6841286" cy="0"/>
            </a:xfrm>
            <a:prstGeom prst="line">
              <a:avLst/>
            </a:prstGeom>
            <a:ln w="285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D125DA5B-6426-4590-9E8B-209CE52B12F2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H="1" flipV="1">
              <a:off x="2670594" y="3915905"/>
              <a:ext cx="9526" cy="609704"/>
            </a:xfrm>
            <a:prstGeom prst="line">
              <a:avLst/>
            </a:prstGeom>
            <a:ln w="285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053667E5-3EE8-4816-81AD-15449AB78F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21406" y="3941299"/>
              <a:ext cx="0" cy="886657"/>
            </a:xfrm>
            <a:prstGeom prst="line">
              <a:avLst/>
            </a:prstGeom>
            <a:ln w="285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6" name="Freeform 16">
            <a:extLst>
              <a:ext uri="{FF2B5EF4-FFF2-40B4-BE49-F238E27FC236}">
                <a16:creationId xmlns="" xmlns:a16="http://schemas.microsoft.com/office/drawing/2014/main" id="{7DA787B4-1DBB-40B5-8523-828835250551}"/>
              </a:ext>
            </a:extLst>
          </p:cNvPr>
          <p:cNvSpPr>
            <a:spLocks/>
          </p:cNvSpPr>
          <p:nvPr/>
        </p:nvSpPr>
        <p:spPr bwMode="auto">
          <a:xfrm flipH="1">
            <a:off x="82060" y="59849"/>
            <a:ext cx="4478216" cy="725684"/>
          </a:xfrm>
          <a:prstGeom prst="wave">
            <a:avLst/>
          </a:prstGeom>
          <a:solidFill>
            <a:srgbClr val="66FF66"/>
          </a:solidFill>
          <a:ln>
            <a:solidFill>
              <a:srgbClr val="BCD2CB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3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رَضاعةُ </a:t>
            </a:r>
            <a:r>
              <a:rPr lang="ar-BH" altLang="ko-KR" sz="23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الرَّسول عليه الصلاة والسلام ـ التربية </a:t>
            </a:r>
            <a:r>
              <a:rPr lang="ar-BH" altLang="ko-KR" sz="23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الإسلامية</a:t>
            </a:r>
            <a:endParaRPr lang="ko-KR" altLang="en-US" sz="23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="" xmlns:a16="http://schemas.microsoft.com/office/drawing/2014/main" id="{4DC9F237-B8E3-4354-93A9-7052C93E9EE8}"/>
              </a:ext>
            </a:extLst>
          </p:cNvPr>
          <p:cNvSpPr/>
          <p:nvPr/>
        </p:nvSpPr>
        <p:spPr>
          <a:xfrm>
            <a:off x="7743649" y="4525609"/>
            <a:ext cx="3318227" cy="1737458"/>
          </a:xfrm>
          <a:prstGeom prst="flowChartConnector">
            <a:avLst/>
          </a:prstGeom>
          <a:solidFill>
            <a:srgbClr val="66FF66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prstClr val="black"/>
                </a:solidFill>
                <a:cs typeface="Traditional Arabic" pitchFamily="2" charset="-78"/>
              </a:rPr>
              <a:t>لِتَقْوَى أَجْسَامُهُم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09665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dhaaa 0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63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630"/>
                            </p:stCondLst>
                            <p:childTnLst>
                              <p:par>
                                <p:cTn id="34" presetID="56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680"/>
                            </p:stCondLst>
                            <p:childTnLst>
                              <p:par>
                                <p:cTn id="41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680"/>
                            </p:stCondLst>
                            <p:childTnLst>
                              <p:par>
                                <p:cTn id="47" presetID="56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Folded Corner 2">
            <a:extLst>
              <a:ext uri="{FF2B5EF4-FFF2-40B4-BE49-F238E27FC236}">
                <a16:creationId xmlns="" xmlns:a16="http://schemas.microsoft.com/office/drawing/2014/main" id="{1812DC60-E339-4DD4-B638-8021A3DBB7BB}"/>
              </a:ext>
            </a:extLst>
          </p:cNvPr>
          <p:cNvSpPr/>
          <p:nvPr/>
        </p:nvSpPr>
        <p:spPr>
          <a:xfrm>
            <a:off x="5031672" y="4324465"/>
            <a:ext cx="6258024" cy="2014688"/>
          </a:xfrm>
          <a:prstGeom prst="foldedCorner">
            <a:avLst/>
          </a:prstGeom>
          <a:solidFill>
            <a:srgbClr val="F6C3A0"/>
          </a:solidFill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lnSpc>
                <a:spcPct val="150000"/>
              </a:lnSpc>
              <a:defRPr/>
            </a:pPr>
            <a:r>
              <a:rPr lang="ar-BH" sz="3200" b="1" dirty="0">
                <a:solidFill>
                  <a:prstClr val="black"/>
                </a:solidFill>
                <a:cs typeface="Traditional Arabic" pitchFamily="2" charset="-78"/>
              </a:rPr>
              <a:t>بَارَكَ اللّهُ لِحَلِيمَةَ في رِزْقِهَا طُولَ مُدَّةِ </a:t>
            </a:r>
            <a:r>
              <a:rPr lang="ar-BH" sz="3200" b="1" dirty="0" smtClean="0">
                <a:solidFill>
                  <a:prstClr val="black"/>
                </a:solidFill>
                <a:cs typeface="Traditional Arabic" pitchFamily="2" charset="-78"/>
              </a:rPr>
              <a:t>رَضَاعِ</a:t>
            </a:r>
            <a:endParaRPr lang="en-US" sz="3200" b="1" dirty="0" smtClean="0">
              <a:solidFill>
                <a:prstClr val="black"/>
              </a:solidFill>
              <a:cs typeface="Traditional Arabic" pitchFamily="2" charset="-78"/>
            </a:endParaRPr>
          </a:p>
          <a:p>
            <a:pPr lvl="0" algn="r" rtl="1">
              <a:lnSpc>
                <a:spcPct val="150000"/>
              </a:lnSpc>
              <a:defRPr/>
            </a:pPr>
            <a:r>
              <a:rPr lang="en-US" sz="3200" b="1" dirty="0" smtClean="0">
                <a:solidFill>
                  <a:prstClr val="black"/>
                </a:solidFill>
                <a:cs typeface="Traditional Arabic" pitchFamily="2" charset="-78"/>
              </a:rPr>
              <a:t>        </a:t>
            </a:r>
            <a:r>
              <a:rPr lang="ar-BH" sz="3200" b="1" dirty="0" smtClean="0">
                <a:solidFill>
                  <a:prstClr val="black"/>
                </a:solidFill>
                <a:cs typeface="Traditional Arabic" pitchFamily="2" charset="-78"/>
              </a:rPr>
              <a:t>الرَّسُولِ </a:t>
            </a:r>
            <a:r>
              <a:rPr lang="ar-BH" sz="32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صَلَى اللهُ عَلَيْهِ وَسَلَّم</a:t>
            </a:r>
            <a:r>
              <a:rPr lang="ar-BH" sz="3200" b="1" dirty="0">
                <a:solidFill>
                  <a:prstClr val="black"/>
                </a:solidFill>
                <a:cs typeface="Traditional Arabic" pitchFamily="2" charset="-78"/>
                <a:sym typeface="AGA Arabesque" panose="05000000000000000000" pitchFamily="2" charset="2"/>
              </a:rPr>
              <a:t>.</a:t>
            </a:r>
            <a:endParaRPr lang="en-US" sz="3200" b="1" dirty="0">
              <a:solidFill>
                <a:prstClr val="black"/>
              </a:solidFill>
              <a:cs typeface="Traditional Arabic" pitchFamily="2" charset="-78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="" xmlns:a16="http://schemas.microsoft.com/office/drawing/2014/main" id="{655CC0A9-83D9-400C-991A-19E7C8400C9A}"/>
              </a:ext>
            </a:extLst>
          </p:cNvPr>
          <p:cNvSpPr/>
          <p:nvPr/>
        </p:nvSpPr>
        <p:spPr>
          <a:xfrm>
            <a:off x="5833628" y="155793"/>
            <a:ext cx="5894160" cy="873015"/>
          </a:xfrm>
          <a:prstGeom prst="plaqu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300" b="1" dirty="0">
                <a:solidFill>
                  <a:prstClr val="black"/>
                </a:solidFill>
                <a:cs typeface="Traditional Arabic" pitchFamily="2" charset="-78"/>
              </a:rPr>
              <a:t>مُرضعة الرَّسُولِ صَلَّى الله عَلَيْهِ وسَلَّم</a:t>
            </a:r>
            <a:endParaRPr lang="fr-FR" sz="4300" dirty="0"/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DFB9EBD7-E4AE-40DC-958D-BB4974115C48}"/>
              </a:ext>
            </a:extLst>
          </p:cNvPr>
          <p:cNvSpPr/>
          <p:nvPr/>
        </p:nvSpPr>
        <p:spPr>
          <a:xfrm>
            <a:off x="9117503" y="1140513"/>
            <a:ext cx="2585262" cy="112334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rgbClr val="002060"/>
                </a:solidFill>
                <a:cs typeface="Traditional Arabic" pitchFamily="2" charset="-78"/>
              </a:rPr>
              <a:t>المُرْضِعَة</a:t>
            </a:r>
            <a:endParaRPr lang="fr-FR" sz="4000" b="1" dirty="0">
              <a:solidFill>
                <a:srgbClr val="002060"/>
              </a:solidFill>
              <a:cs typeface="Traditional Arabic" pitchFamily="2" charset="-7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BDC2AA62-E46B-42C0-BC27-2D5D6724E43B}"/>
              </a:ext>
            </a:extLst>
          </p:cNvPr>
          <p:cNvSpPr/>
          <p:nvPr/>
        </p:nvSpPr>
        <p:spPr>
          <a:xfrm>
            <a:off x="4659132" y="2417086"/>
            <a:ext cx="3092908" cy="16606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prstClr val="black"/>
                </a:solidFill>
                <a:cs typeface="Traditional Arabic" pitchFamily="2" charset="-78"/>
              </a:rPr>
              <a:t>مِنْ بَنِي سَعْد بنِ بَكرٍ.</a:t>
            </a:r>
            <a:endParaRPr lang="fr-FR" sz="32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26F7848-90AF-4F7C-B586-AE6A403E7652}"/>
              </a:ext>
            </a:extLst>
          </p:cNvPr>
          <p:cNvSpPr/>
          <p:nvPr/>
        </p:nvSpPr>
        <p:spPr>
          <a:xfrm>
            <a:off x="273630" y="2392372"/>
            <a:ext cx="3559816" cy="17842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prstClr val="black"/>
                </a:solidFill>
                <a:cs typeface="Traditional Arabic" pitchFamily="2" charset="-78"/>
              </a:rPr>
              <a:t>أرْضَعَتْ </a:t>
            </a:r>
            <a:r>
              <a:rPr lang="ar-BH" sz="3200" b="1" dirty="0">
                <a:solidFill>
                  <a:srgbClr val="FF0000"/>
                </a:solidFill>
                <a:cs typeface="Traditional Arabic" pitchFamily="2" charset="-78"/>
              </a:rPr>
              <a:t>حَلِيمَةُ السَّعدِيَّة</a:t>
            </a:r>
            <a:r>
              <a:rPr lang="ar-BH" sz="3200" b="1" dirty="0">
                <a:solidFill>
                  <a:prstClr val="black"/>
                </a:solidFill>
                <a:cs typeface="Traditional Arabic" pitchFamily="2" charset="-78"/>
              </a:rPr>
              <a:t> الرَّسُولَ </a:t>
            </a:r>
            <a:r>
              <a:rPr lang="ar-BH" sz="3200" b="1" dirty="0" smtClean="0">
                <a:solidFill>
                  <a:prstClr val="black"/>
                </a:solidFill>
                <a:cs typeface="Traditional Arabic" pitchFamily="2" charset="-78"/>
              </a:rPr>
              <a:t>عليه الصلاة والسلام </a:t>
            </a:r>
            <a:r>
              <a:rPr lang="ar-BH" sz="3200" b="1" dirty="0" smtClean="0">
                <a:solidFill>
                  <a:prstClr val="black"/>
                </a:solidFill>
                <a:cs typeface="Traditional Arabic" pitchFamily="2" charset="-78"/>
                <a:sym typeface="AGA Arabesque" panose="05000000000000000000" pitchFamily="2" charset="2"/>
              </a:rPr>
              <a:t>مُدَّةَ </a:t>
            </a:r>
            <a:r>
              <a:rPr lang="ar-BH" sz="3200" b="1" dirty="0">
                <a:solidFill>
                  <a:prstClr val="black"/>
                </a:solidFill>
                <a:cs typeface="Traditional Arabic" pitchFamily="2" charset="-78"/>
                <a:sym typeface="AGA Arabesque" panose="05000000000000000000" pitchFamily="2" charset="2"/>
              </a:rPr>
              <a:t>سنَتَيْنِ وأشهُر.</a:t>
            </a:r>
            <a:endParaRPr lang="fr-FR" sz="32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B1781CC5-A87E-43B6-8B79-D04A46E16AA8}"/>
              </a:ext>
            </a:extLst>
          </p:cNvPr>
          <p:cNvSpPr/>
          <p:nvPr/>
        </p:nvSpPr>
        <p:spPr>
          <a:xfrm>
            <a:off x="8513805" y="2417086"/>
            <a:ext cx="3484450" cy="16606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prstClr val="black"/>
                </a:solidFill>
                <a:cs typeface="Traditional Arabic" pitchFamily="2" charset="-78"/>
              </a:rPr>
              <a:t>اخْتَارَ عَبْدُ الـمُطَّلِبِ لِحَفِيدِهِ اليَتِيم "محمَّد" مُرْضِعًا تُدْعَى</a:t>
            </a:r>
          </a:p>
          <a:p>
            <a:pPr algn="ctr"/>
            <a:r>
              <a:rPr lang="ar-BH" sz="3200" b="1" dirty="0">
                <a:solidFill>
                  <a:prstClr val="black"/>
                </a:solidFill>
                <a:cs typeface="Traditional Arabic" pitchFamily="2" charset="-78"/>
              </a:rPr>
              <a:t>"</a:t>
            </a:r>
            <a:r>
              <a:rPr lang="ar-BH" sz="3200" b="1" dirty="0">
                <a:solidFill>
                  <a:srgbClr val="FF0000"/>
                </a:solidFill>
                <a:cs typeface="Traditional Arabic" pitchFamily="2" charset="-78"/>
              </a:rPr>
              <a:t>حَلِيمَةُ السَّعْدِيَّة</a:t>
            </a:r>
            <a:r>
              <a:rPr lang="ar-BH" sz="3200" b="1" dirty="0">
                <a:solidFill>
                  <a:prstClr val="black"/>
                </a:solidFill>
                <a:cs typeface="Traditional Arabic" pitchFamily="2" charset="-78"/>
              </a:rPr>
              <a:t>".</a:t>
            </a:r>
            <a:endParaRPr lang="fr-FR" sz="3200" dirty="0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CD96813D-827B-46F4-91F9-EE9F0A185CCC}"/>
              </a:ext>
            </a:extLst>
          </p:cNvPr>
          <p:cNvSpPr/>
          <p:nvPr/>
        </p:nvSpPr>
        <p:spPr>
          <a:xfrm>
            <a:off x="4794477" y="1140514"/>
            <a:ext cx="2585262" cy="1123347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3200" b="1" dirty="0">
                <a:solidFill>
                  <a:prstClr val="white"/>
                </a:solidFill>
                <a:cs typeface="Traditional Arabic" pitchFamily="2" charset="-78"/>
              </a:rPr>
              <a:t>القَبِيلَة</a:t>
            </a:r>
            <a:endParaRPr lang="fr-FR" sz="3200" b="1" dirty="0">
              <a:solidFill>
                <a:prstClr val="white"/>
              </a:solidFill>
              <a:cs typeface="Traditional Arabic" pitchFamily="2" charset="-78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141ECE49-3D5A-4F1B-89BB-339F5B2D7BBC}"/>
              </a:ext>
            </a:extLst>
          </p:cNvPr>
          <p:cNvSpPr/>
          <p:nvPr/>
        </p:nvSpPr>
        <p:spPr>
          <a:xfrm>
            <a:off x="489235" y="1140512"/>
            <a:ext cx="2585262" cy="112334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3200" b="1" dirty="0">
                <a:cs typeface="Traditional Arabic" pitchFamily="2" charset="-78"/>
              </a:rPr>
              <a:t>مُّدَّةُ الرَّضَاع</a:t>
            </a:r>
            <a:endParaRPr lang="fr-FR" sz="3200" b="1" dirty="0">
              <a:cs typeface="Traditional Arabic" pitchFamily="2" charset="-78"/>
            </a:endParaRPr>
          </a:p>
        </p:txBody>
      </p:sp>
      <p:sp>
        <p:nvSpPr>
          <p:cNvPr id="10" name="Freeform 16">
            <a:extLst>
              <a:ext uri="{FF2B5EF4-FFF2-40B4-BE49-F238E27FC236}">
                <a16:creationId xmlns="" xmlns:a16="http://schemas.microsoft.com/office/drawing/2014/main" id="{7DA787B4-1DBB-40B5-8523-828835250551}"/>
              </a:ext>
            </a:extLst>
          </p:cNvPr>
          <p:cNvSpPr>
            <a:spLocks/>
          </p:cNvSpPr>
          <p:nvPr/>
        </p:nvSpPr>
        <p:spPr bwMode="auto">
          <a:xfrm flipH="1">
            <a:off x="82060" y="59849"/>
            <a:ext cx="4478216" cy="725684"/>
          </a:xfrm>
          <a:prstGeom prst="wave">
            <a:avLst/>
          </a:prstGeom>
          <a:solidFill>
            <a:srgbClr val="66FF66"/>
          </a:solidFill>
          <a:ln>
            <a:solidFill>
              <a:srgbClr val="BCD2CB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3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رَضاعةُ </a:t>
            </a:r>
            <a:r>
              <a:rPr lang="ar-BH" altLang="ko-KR" sz="23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الرَّسول عليه الصلاة والسلام ـ التربية </a:t>
            </a:r>
            <a:r>
              <a:rPr lang="ar-BH" altLang="ko-KR" sz="23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الإسلامية</a:t>
            </a:r>
            <a:endParaRPr lang="ko-KR" altLang="en-US" sz="23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2" name="Picture 2" descr="Page Background">
            <a:extLst>
              <a:ext uri="{FF2B5EF4-FFF2-40B4-BE49-F238E27FC236}">
                <a16:creationId xmlns="" xmlns:a16="http://schemas.microsoft.com/office/drawing/2014/main" id="{04123EAC-A434-4396-8453-79F406154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39180" r="20806" b="33949"/>
          <a:stretch/>
        </p:blipFill>
        <p:spPr bwMode="auto">
          <a:xfrm>
            <a:off x="1313020" y="4324465"/>
            <a:ext cx="5053208" cy="20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154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dhaaa 0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dhaaa 0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2" grpId="0" animBg="1"/>
      <p:bldP spid="3" grpId="0" animBg="1"/>
      <p:bldP spid="4" grpId="0" animBg="1"/>
      <p:bldP spid="5" grpId="0" animBg="1"/>
      <p:bldP spid="6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que 31">
            <a:extLst>
              <a:ext uri="{FF2B5EF4-FFF2-40B4-BE49-F238E27FC236}">
                <a16:creationId xmlns="" xmlns:a16="http://schemas.microsoft.com/office/drawing/2014/main" id="{20501C33-C137-44D1-B2A0-3F53381B2BBC}"/>
              </a:ext>
            </a:extLst>
          </p:cNvPr>
          <p:cNvSpPr/>
          <p:nvPr/>
        </p:nvSpPr>
        <p:spPr>
          <a:xfrm>
            <a:off x="6907427" y="2810876"/>
            <a:ext cx="3991231" cy="2558293"/>
          </a:xfrm>
          <a:prstGeom prst="plaqu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raditional Arabic" pitchFamily="2" charset="-78"/>
              </a:rPr>
              <a:t>لِتَقْوَى أَجْسَامُهُم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3" name="Plaque 32">
            <a:extLst>
              <a:ext uri="{FF2B5EF4-FFF2-40B4-BE49-F238E27FC236}">
                <a16:creationId xmlns="" xmlns:a16="http://schemas.microsoft.com/office/drawing/2014/main" id="{D790A09A-6DE0-4682-9967-8E63046902D7}"/>
              </a:ext>
            </a:extLst>
          </p:cNvPr>
          <p:cNvSpPr/>
          <p:nvPr/>
        </p:nvSpPr>
        <p:spPr>
          <a:xfrm>
            <a:off x="1594022" y="2758669"/>
            <a:ext cx="4448432" cy="2662706"/>
          </a:xfrm>
          <a:prstGeom prst="plaqu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raditional Arabic" pitchFamily="2" charset="-78"/>
              </a:rPr>
              <a:t>وَيُتْقِنُوا اللِّسَانَ العَرَبِيَّ</a:t>
            </a:r>
            <a:r>
              <a:rPr kumimoji="0" lang="ar-BH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raditional Arabic" pitchFamily="2" charset="-78"/>
              </a:rPr>
              <a:t> في مَهْدِهِم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E5F521E-F72C-40F3-B710-46413112E120}"/>
              </a:ext>
            </a:extLst>
          </p:cNvPr>
          <p:cNvSpPr/>
          <p:nvPr/>
        </p:nvSpPr>
        <p:spPr>
          <a:xfrm>
            <a:off x="9039727" y="404511"/>
            <a:ext cx="2438400" cy="6793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 smtClean="0">
                <a:solidFill>
                  <a:schemeClr val="tx1"/>
                </a:solidFill>
                <a:cs typeface="Traditional Arabic" pitchFamily="2" charset="-78"/>
              </a:rPr>
              <a:t>نشاط</a:t>
            </a:r>
            <a:endParaRPr lang="fr-FR" sz="4400" b="1" dirty="0">
              <a:solidFill>
                <a:schemeClr val="tx1"/>
              </a:solidFill>
              <a:cs typeface="Traditional Arabic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1340" y="1469850"/>
            <a:ext cx="10749078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SA" sz="4400" b="1" dirty="0" smtClean="0"/>
              <a:t>لماذا كان العربُ يختارونَ المراضعَ لأولادهم من البادية؟</a:t>
            </a:r>
            <a:endParaRPr lang="en-US" sz="4400" b="1" dirty="0"/>
          </a:p>
        </p:txBody>
      </p:sp>
      <p:sp>
        <p:nvSpPr>
          <p:cNvPr id="10" name="Freeform 16">
            <a:extLst>
              <a:ext uri="{FF2B5EF4-FFF2-40B4-BE49-F238E27FC236}">
                <a16:creationId xmlns="" xmlns:a16="http://schemas.microsoft.com/office/drawing/2014/main" id="{7DA787B4-1DBB-40B5-8523-828835250551}"/>
              </a:ext>
            </a:extLst>
          </p:cNvPr>
          <p:cNvSpPr>
            <a:spLocks/>
          </p:cNvSpPr>
          <p:nvPr/>
        </p:nvSpPr>
        <p:spPr bwMode="auto">
          <a:xfrm flipH="1">
            <a:off x="82060" y="59849"/>
            <a:ext cx="4478216" cy="725684"/>
          </a:xfrm>
          <a:prstGeom prst="wave">
            <a:avLst/>
          </a:prstGeom>
          <a:solidFill>
            <a:srgbClr val="66FF66"/>
          </a:solidFill>
          <a:ln>
            <a:solidFill>
              <a:srgbClr val="BCD2CB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3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رَضاعةُ </a:t>
            </a:r>
            <a:r>
              <a:rPr lang="ar-BH" altLang="ko-KR" sz="23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الرَّسول عليه الصلاة والسلام ـ التربية </a:t>
            </a:r>
            <a:r>
              <a:rPr lang="ar-BH" altLang="ko-KR" sz="23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الإسلامية</a:t>
            </a:r>
            <a:endParaRPr lang="ko-KR" altLang="en-US" sz="23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44185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dhaaa 0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665D228-919F-4AF2-BCFA-1BA849A3DAF0}"/>
              </a:ext>
            </a:extLst>
          </p:cNvPr>
          <p:cNvSpPr/>
          <p:nvPr/>
        </p:nvSpPr>
        <p:spPr>
          <a:xfrm>
            <a:off x="3235653" y="1666830"/>
            <a:ext cx="5703143" cy="8970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BH" sz="4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raditional Arabic" pitchFamily="2" charset="-78"/>
              </a:rPr>
              <a:t>أملأُ </a:t>
            </a:r>
            <a:r>
              <a:rPr lang="ar-BH" sz="44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raditional Arabic" pitchFamily="2" charset="-78"/>
              </a:rPr>
              <a:t>الجدول بما يُناسب</a:t>
            </a:r>
            <a:r>
              <a:rPr kumimoji="0" lang="ar-BH" sz="4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cs typeface="Traditional Arabic" pitchFamily="2" charset="-78"/>
              </a:rPr>
              <a:t>، فيما يأتي: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cs typeface="Traditional Arabic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C72B48A-D9FA-4F62-B1D3-CD64EF6321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366421" y="183418"/>
            <a:ext cx="2619143" cy="3288247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="" xmlns:a16="http://schemas.microsoft.com/office/drawing/2014/main" id="{6A3ED567-4FB4-495B-97CD-BFA697064335}"/>
              </a:ext>
            </a:extLst>
          </p:cNvPr>
          <p:cNvSpPr txBox="1">
            <a:spLocks/>
          </p:cNvSpPr>
          <p:nvPr/>
        </p:nvSpPr>
        <p:spPr>
          <a:xfrm>
            <a:off x="5942319" y="422691"/>
            <a:ext cx="2823302" cy="7135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3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Traditional Arabic" pitchFamily="2" charset="-78"/>
              </a:rPr>
              <a:t>نشاط</a:t>
            </a:r>
            <a:endParaRPr kumimoji="0" lang="en-US" sz="4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Traditional Arabic" pitchFamily="2" charset="-78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="" xmlns:a16="http://schemas.microsoft.com/office/drawing/2014/main" id="{E6684730-FB39-442B-B2AD-F0E0331C4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847334"/>
              </p:ext>
            </p:extLst>
          </p:nvPr>
        </p:nvGraphicFramePr>
        <p:xfrm>
          <a:off x="211585" y="3181840"/>
          <a:ext cx="11694684" cy="21350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9114">
                  <a:extLst>
                    <a:ext uri="{9D8B030D-6E8A-4147-A177-3AD203B41FA5}">
                      <a16:colId xmlns="" xmlns:a16="http://schemas.microsoft.com/office/drawing/2014/main" val="3380805304"/>
                    </a:ext>
                  </a:extLst>
                </a:gridCol>
                <a:gridCol w="1949114">
                  <a:extLst>
                    <a:ext uri="{9D8B030D-6E8A-4147-A177-3AD203B41FA5}">
                      <a16:colId xmlns="" xmlns:a16="http://schemas.microsoft.com/office/drawing/2014/main" val="195485466"/>
                    </a:ext>
                  </a:extLst>
                </a:gridCol>
                <a:gridCol w="1949114">
                  <a:extLst>
                    <a:ext uri="{9D8B030D-6E8A-4147-A177-3AD203B41FA5}">
                      <a16:colId xmlns="" xmlns:a16="http://schemas.microsoft.com/office/drawing/2014/main" val="1696684181"/>
                    </a:ext>
                  </a:extLst>
                </a:gridCol>
                <a:gridCol w="1949114">
                  <a:extLst>
                    <a:ext uri="{9D8B030D-6E8A-4147-A177-3AD203B41FA5}">
                      <a16:colId xmlns="" xmlns:a16="http://schemas.microsoft.com/office/drawing/2014/main" val="2796872602"/>
                    </a:ext>
                  </a:extLst>
                </a:gridCol>
                <a:gridCol w="1949114">
                  <a:extLst>
                    <a:ext uri="{9D8B030D-6E8A-4147-A177-3AD203B41FA5}">
                      <a16:colId xmlns="" xmlns:a16="http://schemas.microsoft.com/office/drawing/2014/main" val="2011413752"/>
                    </a:ext>
                  </a:extLst>
                </a:gridCol>
                <a:gridCol w="1949114">
                  <a:extLst>
                    <a:ext uri="{9D8B030D-6E8A-4147-A177-3AD203B41FA5}">
                      <a16:colId xmlns="" xmlns:a16="http://schemas.microsoft.com/office/drawing/2014/main" val="1396768330"/>
                    </a:ext>
                  </a:extLst>
                </a:gridCol>
              </a:tblGrid>
              <a:tr h="106754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82403651"/>
                  </a:ext>
                </a:extLst>
              </a:tr>
              <a:tr h="106754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3643392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3E6B66A-0B8D-44E2-A718-8B49CC7ACEA2}"/>
              </a:ext>
            </a:extLst>
          </p:cNvPr>
          <p:cNvSpPr txBox="1"/>
          <p:nvPr/>
        </p:nvSpPr>
        <p:spPr>
          <a:xfrm>
            <a:off x="10004004" y="3396641"/>
            <a:ext cx="1902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ar-BH" sz="3600" b="1" dirty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رسول الله 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07F4D18-5B18-4997-9BF3-AD1DB7142EFF}"/>
              </a:ext>
            </a:extLst>
          </p:cNvPr>
          <p:cNvSpPr txBox="1"/>
          <p:nvPr/>
        </p:nvSpPr>
        <p:spPr>
          <a:xfrm>
            <a:off x="9875051" y="4211795"/>
            <a:ext cx="215092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ar-BH" sz="3300" b="1" dirty="0" smtClean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محمَّد</a:t>
            </a:r>
          </a:p>
          <a:p>
            <a:pPr lvl="0" algn="ctr" rtl="1"/>
            <a:r>
              <a:rPr lang="ar-BH" sz="2400" b="1" dirty="0" smtClean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(عليه الصلاة والسلام)</a:t>
            </a:r>
            <a:endParaRPr lang="en-US" sz="24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CD2D1083-584E-43D9-8720-79C1EF43D2B2}"/>
              </a:ext>
            </a:extLst>
          </p:cNvPr>
          <p:cNvSpPr txBox="1"/>
          <p:nvPr/>
        </p:nvSpPr>
        <p:spPr>
          <a:xfrm>
            <a:off x="6245781" y="3428496"/>
            <a:ext cx="151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dirty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جَدُّهُ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9825708-6F81-4250-8EEA-87F59F16B35E}"/>
              </a:ext>
            </a:extLst>
          </p:cNvPr>
          <p:cNvSpPr txBox="1"/>
          <p:nvPr/>
        </p:nvSpPr>
        <p:spPr>
          <a:xfrm>
            <a:off x="8342384" y="3445740"/>
            <a:ext cx="151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أَبُوهُ</a:t>
            </a:r>
            <a:endParaRPr lang="en-US" sz="36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5FB1734-18B4-47DE-8E1E-ABBDD01BA2BF}"/>
              </a:ext>
            </a:extLst>
          </p:cNvPr>
          <p:cNvSpPr txBox="1"/>
          <p:nvPr/>
        </p:nvSpPr>
        <p:spPr>
          <a:xfrm>
            <a:off x="8181927" y="4365802"/>
            <a:ext cx="151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dirty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عبد الله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2B49A40-BB9B-48C1-8D90-839A6AA478E2}"/>
              </a:ext>
            </a:extLst>
          </p:cNvPr>
          <p:cNvSpPr txBox="1"/>
          <p:nvPr/>
        </p:nvSpPr>
        <p:spPr>
          <a:xfrm>
            <a:off x="6058929" y="4361487"/>
            <a:ext cx="1930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عبْدُ الـمُطَّلِب</a:t>
            </a:r>
            <a:endParaRPr lang="en-US" sz="36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A6B9DF1-58F0-463E-8084-B95AC7807F67}"/>
              </a:ext>
            </a:extLst>
          </p:cNvPr>
          <p:cNvSpPr txBox="1"/>
          <p:nvPr/>
        </p:nvSpPr>
        <p:spPr>
          <a:xfrm>
            <a:off x="3900655" y="4211517"/>
            <a:ext cx="2345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dirty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آمِنة </a:t>
            </a:r>
          </a:p>
          <a:p>
            <a:pPr algn="ctr" rtl="1"/>
            <a:r>
              <a:rPr lang="ar-BH" sz="3600" b="1" dirty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بنتُ وهْب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7A7A034-33A0-4746-82F3-900341B42473}"/>
              </a:ext>
            </a:extLst>
          </p:cNvPr>
          <p:cNvSpPr txBox="1"/>
          <p:nvPr/>
        </p:nvSpPr>
        <p:spPr>
          <a:xfrm>
            <a:off x="2431198" y="4206369"/>
            <a:ext cx="1513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dirty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حليمة السعديةُ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5AD0D60-851F-4C46-B648-1988750E4CA8}"/>
              </a:ext>
            </a:extLst>
          </p:cNvPr>
          <p:cNvSpPr txBox="1"/>
          <p:nvPr/>
        </p:nvSpPr>
        <p:spPr>
          <a:xfrm>
            <a:off x="383320" y="4161486"/>
            <a:ext cx="1779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بنو سعد </a:t>
            </a:r>
          </a:p>
          <a:p>
            <a:pPr algn="ctr" rtl="1"/>
            <a:r>
              <a:rPr lang="ar-BH" sz="36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ابن بكر</a:t>
            </a:r>
            <a:endParaRPr lang="en-US" sz="36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9617C08-93E0-4B86-A68A-578231505F94}"/>
              </a:ext>
            </a:extLst>
          </p:cNvPr>
          <p:cNvSpPr txBox="1"/>
          <p:nvPr/>
        </p:nvSpPr>
        <p:spPr>
          <a:xfrm>
            <a:off x="4317354" y="3445787"/>
            <a:ext cx="151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أمُّهُ</a:t>
            </a:r>
            <a:endParaRPr lang="en-US" sz="36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862144B-5031-4B82-B37B-DD091AFC4003}"/>
              </a:ext>
            </a:extLst>
          </p:cNvPr>
          <p:cNvSpPr txBox="1"/>
          <p:nvPr/>
        </p:nvSpPr>
        <p:spPr>
          <a:xfrm>
            <a:off x="2293627" y="3396640"/>
            <a:ext cx="151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مُرْضِعَتُه</a:t>
            </a:r>
            <a:endParaRPr lang="en-US" sz="36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F0E3549-3CE0-492D-8001-D65E3C179CB1}"/>
              </a:ext>
            </a:extLst>
          </p:cNvPr>
          <p:cNvSpPr txBox="1"/>
          <p:nvPr/>
        </p:nvSpPr>
        <p:spPr>
          <a:xfrm>
            <a:off x="362893" y="3391657"/>
            <a:ext cx="1779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dirty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قَبِيلَة مُرْضِعَته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6" name="Freeform 16">
            <a:extLst>
              <a:ext uri="{FF2B5EF4-FFF2-40B4-BE49-F238E27FC236}">
                <a16:creationId xmlns="" xmlns:a16="http://schemas.microsoft.com/office/drawing/2014/main" id="{7DA787B4-1DBB-40B5-8523-828835250551}"/>
              </a:ext>
            </a:extLst>
          </p:cNvPr>
          <p:cNvSpPr>
            <a:spLocks/>
          </p:cNvSpPr>
          <p:nvPr/>
        </p:nvSpPr>
        <p:spPr bwMode="auto">
          <a:xfrm flipH="1">
            <a:off x="82060" y="59849"/>
            <a:ext cx="4478216" cy="725684"/>
          </a:xfrm>
          <a:prstGeom prst="wave">
            <a:avLst/>
          </a:prstGeom>
          <a:solidFill>
            <a:srgbClr val="66FF66"/>
          </a:solidFill>
          <a:ln>
            <a:solidFill>
              <a:srgbClr val="BCD2CB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3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رَضاعةُ </a:t>
            </a:r>
            <a:r>
              <a:rPr lang="ar-BH" altLang="ko-KR" sz="23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الرَّسول عليه الصلاة والسلام ـ التربية </a:t>
            </a:r>
            <a:r>
              <a:rPr lang="ar-BH" altLang="ko-KR" sz="23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الإسلامية</a:t>
            </a:r>
            <a:endParaRPr lang="ko-KR" altLang="en-US" sz="23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710556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dhaaa 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5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5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0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650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1" grpId="0" animBg="1"/>
      <p:bldP spid="12" grpId="0"/>
      <p:bldP spid="42" grpId="0"/>
      <p:bldP spid="43" grpId="0"/>
      <p:bldP spid="20" grpId="0"/>
      <p:bldP spid="21" grpId="0"/>
      <p:bldP spid="22" grpId="0"/>
      <p:bldP spid="23" grpId="0"/>
      <p:bldP spid="24" grpId="0"/>
      <p:bldP spid="27" grpId="0"/>
      <p:bldP spid="28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8D08242C-1290-47E5-AFB6-2AED0A277C12}"/>
              </a:ext>
            </a:extLst>
          </p:cNvPr>
          <p:cNvSpPr/>
          <p:nvPr/>
        </p:nvSpPr>
        <p:spPr>
          <a:xfrm>
            <a:off x="7803411" y="2348027"/>
            <a:ext cx="4186820" cy="6364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BH" sz="2600" b="1" kern="0" dirty="0">
                <a:solidFill>
                  <a:schemeClr val="tx2">
                    <a:lumMod val="50000"/>
                  </a:schemeClr>
                </a:solidFill>
                <a:latin typeface="Calibri Light" panose="020F0302020204030204"/>
                <a:cs typeface="Traditional Arabic" pitchFamily="2" charset="-78"/>
              </a:rPr>
              <a:t>قبيلَةُ مُرْضِعَةِ النبِيِّ </a:t>
            </a:r>
            <a:r>
              <a:rPr lang="ar-BH" sz="26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</a:t>
            </a:r>
            <a:r>
              <a:rPr lang="ar-BH" sz="2600" b="1" dirty="0" smtClean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عليه</a:t>
            </a:r>
            <a:r>
              <a:rPr lang="en-US" sz="2600" b="1" dirty="0" smtClean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BH" sz="2600" b="1" dirty="0" smtClean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الصلاة والسلام</a:t>
            </a:r>
            <a:r>
              <a:rPr lang="ar-BH" sz="2600" b="1" dirty="0" smtClean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)</a:t>
            </a:r>
            <a:endParaRPr lang="ar-BH" sz="2600" b="1" kern="0" dirty="0">
              <a:solidFill>
                <a:schemeClr val="tx2">
                  <a:lumMod val="50000"/>
                </a:schemeClr>
              </a:solidFill>
              <a:latin typeface="Calibri Light" panose="020F0302020204030204"/>
              <a:cs typeface="Traditional Arabic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E4A3AECA-10EB-4AC6-91D3-D11CFAF75E05}"/>
              </a:ext>
            </a:extLst>
          </p:cNvPr>
          <p:cNvSpPr/>
          <p:nvPr/>
        </p:nvSpPr>
        <p:spPr>
          <a:xfrm>
            <a:off x="7803411" y="3821092"/>
            <a:ext cx="4186125" cy="63643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600" b="1" kern="0" dirty="0">
                <a:solidFill>
                  <a:schemeClr val="tx2">
                    <a:lumMod val="50000"/>
                  </a:schemeClr>
                </a:solidFill>
                <a:latin typeface="Calibri Light" panose="020F0302020204030204"/>
                <a:cs typeface="Traditional Arabic" pitchFamily="2" charset="-78"/>
              </a:rPr>
              <a:t>أَوَّلُ مَنْ أَرْضَعَ النبِيَّ </a:t>
            </a:r>
            <a:r>
              <a:rPr lang="ar-BH" sz="26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</a:t>
            </a:r>
            <a:r>
              <a:rPr lang="ar-BH" sz="2600" b="1" dirty="0" smtClean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عليه الصلاة والسلام</a:t>
            </a:r>
            <a:r>
              <a:rPr lang="ar-BH" sz="2600" b="1" dirty="0" smtClean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)</a:t>
            </a:r>
            <a:endParaRPr lang="ar-BH" sz="2600" b="1" kern="0" dirty="0">
              <a:solidFill>
                <a:schemeClr val="tx2">
                  <a:lumMod val="50000"/>
                </a:schemeClr>
              </a:solidFill>
              <a:latin typeface="Calibri Light" panose="020F0302020204030204"/>
              <a:cs typeface="Traditional Arabic" pitchFamily="2" charset="-78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C50A1FEB-F782-4241-ADB9-2884EB8581F9}"/>
              </a:ext>
            </a:extLst>
          </p:cNvPr>
          <p:cNvSpPr/>
          <p:nvPr/>
        </p:nvSpPr>
        <p:spPr>
          <a:xfrm>
            <a:off x="7803411" y="4581539"/>
            <a:ext cx="4186125" cy="63615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600" b="1" kern="0" dirty="0">
                <a:solidFill>
                  <a:schemeClr val="tx2">
                    <a:lumMod val="50000"/>
                  </a:schemeClr>
                </a:solidFill>
                <a:latin typeface="Calibri Light" panose="020F0302020204030204"/>
                <a:cs typeface="Traditional Arabic" pitchFamily="2" charset="-78"/>
              </a:rPr>
              <a:t>استَمَرَّ رَضَاعُ النبِيِّ </a:t>
            </a:r>
            <a:r>
              <a:rPr lang="ar-BH" sz="26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</a:t>
            </a:r>
            <a:r>
              <a:rPr lang="ar-BH" sz="2600" b="1" dirty="0" smtClean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عليه الصلاة والسلام</a:t>
            </a:r>
            <a:r>
              <a:rPr lang="ar-BH" sz="2600" b="1" dirty="0" smtClean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)</a:t>
            </a:r>
            <a:endParaRPr lang="ar-BH" sz="2600" b="1" kern="0" dirty="0">
              <a:solidFill>
                <a:schemeClr val="tx2">
                  <a:lumMod val="50000"/>
                </a:schemeClr>
              </a:solidFill>
              <a:latin typeface="Calibri Light" panose="020F0302020204030204"/>
              <a:cs typeface="Traditional Arabic" pitchFamily="2" charset="-78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861D8F6-9EAA-49FD-ACA4-EE11CC3B0D83}"/>
              </a:ext>
            </a:extLst>
          </p:cNvPr>
          <p:cNvSpPr/>
          <p:nvPr/>
        </p:nvSpPr>
        <p:spPr>
          <a:xfrm>
            <a:off x="7803411" y="5344021"/>
            <a:ext cx="4186820" cy="63615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600" b="1" kern="0" dirty="0">
                <a:solidFill>
                  <a:schemeClr val="tx2">
                    <a:lumMod val="50000"/>
                  </a:schemeClr>
                </a:solidFill>
                <a:latin typeface="Calibri Light" panose="020F0302020204030204"/>
                <a:cs typeface="Traditional Arabic" pitchFamily="2" charset="-78"/>
              </a:rPr>
              <a:t>أَكْرَمَ الله مُرْضِعَةَ النبِيِّ </a:t>
            </a:r>
            <a:r>
              <a:rPr lang="ar-BH" sz="26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</a:t>
            </a:r>
            <a:r>
              <a:rPr lang="ar-BH" sz="2600" b="1" dirty="0" smtClean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عليه الصلاة والسلام</a:t>
            </a:r>
            <a:r>
              <a:rPr lang="ar-BH" sz="2600" b="1" dirty="0" smtClean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)</a:t>
            </a:r>
            <a:endParaRPr lang="ar-BH" sz="2600" b="1" kern="0" dirty="0">
              <a:solidFill>
                <a:schemeClr val="tx2">
                  <a:lumMod val="50000"/>
                </a:schemeClr>
              </a:solidFill>
              <a:latin typeface="Calibri Light" panose="020F0302020204030204"/>
              <a:cs typeface="Traditional Arabic" pitchFamily="2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EE69105D-A2F4-470E-9566-7E3A4E2C5A20}"/>
              </a:ext>
            </a:extLst>
          </p:cNvPr>
          <p:cNvSpPr/>
          <p:nvPr/>
        </p:nvSpPr>
        <p:spPr>
          <a:xfrm>
            <a:off x="8660168" y="1675745"/>
            <a:ext cx="2809133" cy="57637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kern="0" dirty="0">
                <a:solidFill>
                  <a:schemeClr val="tx2">
                    <a:lumMod val="50000"/>
                  </a:schemeClr>
                </a:solidFill>
                <a:latin typeface="Calibri Light" panose="020F0302020204030204"/>
                <a:cs typeface="Traditional Arabic" pitchFamily="2" charset="-78"/>
              </a:rPr>
              <a:t>(أ)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A0A55CE-7585-438B-A790-562ABAA8DA81}"/>
              </a:ext>
            </a:extLst>
          </p:cNvPr>
          <p:cNvSpPr/>
          <p:nvPr/>
        </p:nvSpPr>
        <p:spPr>
          <a:xfrm>
            <a:off x="7803411" y="3070027"/>
            <a:ext cx="4186125" cy="6364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600" b="1" kern="0" dirty="0">
                <a:solidFill>
                  <a:schemeClr val="tx2">
                    <a:lumMod val="50000"/>
                  </a:schemeClr>
                </a:solidFill>
                <a:latin typeface="Calibri Light" panose="020F0302020204030204"/>
                <a:cs typeface="Traditional Arabic" pitchFamily="2" charset="-78"/>
              </a:rPr>
              <a:t>اسْمُ مُرْضِعَةِ النبِيِّ </a:t>
            </a:r>
            <a:r>
              <a:rPr lang="ar-BH" sz="26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(عليه </a:t>
            </a:r>
            <a:r>
              <a:rPr lang="ar-BH" sz="2600" b="1" dirty="0" smtClean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الصلاة والسلام</a:t>
            </a:r>
            <a:r>
              <a:rPr lang="ar-BH" sz="2600" b="1" dirty="0" smtClean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)</a:t>
            </a:r>
            <a:endParaRPr lang="ar-BH" sz="2600" b="1" kern="0" dirty="0">
              <a:solidFill>
                <a:schemeClr val="tx2">
                  <a:lumMod val="50000"/>
                </a:schemeClr>
              </a:solidFill>
              <a:latin typeface="Calibri Light" panose="020F0302020204030204"/>
              <a:cs typeface="Traditional Arabic" pitchFamily="2" charset="-78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E61163D2-0852-427F-BD2E-AE22AE1E19AA}"/>
              </a:ext>
            </a:extLst>
          </p:cNvPr>
          <p:cNvSpPr/>
          <p:nvPr/>
        </p:nvSpPr>
        <p:spPr>
          <a:xfrm>
            <a:off x="634213" y="763934"/>
            <a:ext cx="11175744" cy="85907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BH" sz="3200" b="1" kern="0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  <a:cs typeface="Traditional Arabic" pitchFamily="2" charset="-78"/>
              </a:rPr>
              <a:t>أصِلُ بَيْنَ العِبارَة في المجْمُوعَةِ (أ)، وما يُناسِبُها مِنْ عِباراتٍ في المجْمُوعةِ (ب) فيما يأتي:</a:t>
            </a:r>
            <a:endParaRPr lang="en-US" sz="3200" b="1" kern="0" dirty="0">
              <a:solidFill>
                <a:schemeClr val="tx2">
                  <a:lumMod val="50000"/>
                </a:schemeClr>
              </a:solidFill>
              <a:latin typeface="Calibri" panose="020F0502020204030204"/>
              <a:cs typeface="Traditional Arabic" pitchFamily="2" charset="-78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E3E8270D-E8E9-41A3-905D-5F94F2CFAD8C}"/>
              </a:ext>
            </a:extLst>
          </p:cNvPr>
          <p:cNvSpPr/>
          <p:nvPr/>
        </p:nvSpPr>
        <p:spPr>
          <a:xfrm>
            <a:off x="634213" y="1651413"/>
            <a:ext cx="2897619" cy="57637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kern="0" dirty="0">
                <a:solidFill>
                  <a:schemeClr val="tx2">
                    <a:lumMod val="50000"/>
                  </a:schemeClr>
                </a:solidFill>
                <a:latin typeface="Calibri Light" panose="020F0302020204030204"/>
                <a:cs typeface="Traditional Arabic" pitchFamily="2" charset="-78"/>
              </a:rPr>
              <a:t>(ب)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106D3235-753C-46CE-83A4-CF894D03E339}"/>
              </a:ext>
            </a:extLst>
          </p:cNvPr>
          <p:cNvSpPr/>
          <p:nvPr/>
        </p:nvSpPr>
        <p:spPr>
          <a:xfrm>
            <a:off x="634213" y="2268879"/>
            <a:ext cx="2883553" cy="6364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kern="0" dirty="0">
                <a:solidFill>
                  <a:schemeClr val="tx2">
                    <a:lumMod val="50000"/>
                  </a:schemeClr>
                </a:solidFill>
                <a:latin typeface="Calibri Light" panose="020F0302020204030204"/>
                <a:cs typeface="Traditional Arabic" pitchFamily="2" charset="-78"/>
              </a:rPr>
              <a:t>بالبَرَكَةِ في الرِّزْقِ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3972A00A-AB3B-4D75-BF76-BFEC0919EF10}"/>
              </a:ext>
            </a:extLst>
          </p:cNvPr>
          <p:cNvSpPr/>
          <p:nvPr/>
        </p:nvSpPr>
        <p:spPr>
          <a:xfrm>
            <a:off x="634214" y="3741944"/>
            <a:ext cx="2883552" cy="63643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BH" sz="3200" b="1" kern="0" dirty="0">
                <a:solidFill>
                  <a:schemeClr val="tx2">
                    <a:lumMod val="50000"/>
                  </a:schemeClr>
                </a:solidFill>
                <a:latin typeface="Calibri Light" panose="020F0302020204030204"/>
                <a:cs typeface="Traditional Arabic" pitchFamily="2" charset="-78"/>
              </a:rPr>
              <a:t>حَلِيمَةُ السَّعْديَّةُ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36360FA0-5A80-4205-8035-188C7A6B5DA5}"/>
              </a:ext>
            </a:extLst>
          </p:cNvPr>
          <p:cNvSpPr/>
          <p:nvPr/>
        </p:nvSpPr>
        <p:spPr>
          <a:xfrm>
            <a:off x="634213" y="4502391"/>
            <a:ext cx="2897619" cy="63615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BH" sz="3200" b="1" kern="0" dirty="0">
                <a:solidFill>
                  <a:schemeClr val="tx2">
                    <a:lumMod val="50000"/>
                  </a:schemeClr>
                </a:solidFill>
                <a:latin typeface="Calibri Light" panose="020F0302020204030204"/>
                <a:cs typeface="Traditional Arabic" pitchFamily="2" charset="-78"/>
              </a:rPr>
              <a:t>ثُوَيْبَةُ جارِيَةُ أَبي لَهَب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13238E5D-0BB4-43DB-B20B-74A17F6F3E04}"/>
              </a:ext>
            </a:extLst>
          </p:cNvPr>
          <p:cNvSpPr/>
          <p:nvPr/>
        </p:nvSpPr>
        <p:spPr>
          <a:xfrm>
            <a:off x="634213" y="5204356"/>
            <a:ext cx="2883551" cy="63615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BH" sz="3200" b="1" kern="0" dirty="0">
                <a:solidFill>
                  <a:schemeClr val="tx2">
                    <a:lumMod val="50000"/>
                  </a:schemeClr>
                </a:solidFill>
                <a:latin typeface="Calibri Light" panose="020F0302020204030204"/>
                <a:cs typeface="Traditional Arabic" pitchFamily="2" charset="-78"/>
              </a:rPr>
              <a:t>بَنُو سَعْد بن بَكْر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F8E343B0-18D1-41BA-985A-37C9FE40A9D4}"/>
              </a:ext>
            </a:extLst>
          </p:cNvPr>
          <p:cNvSpPr/>
          <p:nvPr/>
        </p:nvSpPr>
        <p:spPr>
          <a:xfrm>
            <a:off x="634213" y="2990879"/>
            <a:ext cx="2883553" cy="6364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BH" sz="3200" b="1" kern="0" dirty="0">
                <a:solidFill>
                  <a:schemeClr val="tx2">
                    <a:lumMod val="50000"/>
                  </a:schemeClr>
                </a:solidFill>
                <a:latin typeface="Calibri Light" panose="020F0302020204030204"/>
                <a:cs typeface="Traditional Arabic" pitchFamily="2" charset="-78"/>
              </a:rPr>
              <a:t>سنَتَيْن وأشْهُر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="" xmlns:a16="http://schemas.microsoft.com/office/drawing/2014/main" id="{49BCF058-62A8-4EBD-BB16-7852AD686E47}"/>
              </a:ext>
            </a:extLst>
          </p:cNvPr>
          <p:cNvSpPr/>
          <p:nvPr/>
        </p:nvSpPr>
        <p:spPr>
          <a:xfrm rot="19777580">
            <a:off x="2716026" y="3973543"/>
            <a:ext cx="5497500" cy="456879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Arrow: Left 39">
            <a:extLst>
              <a:ext uri="{FF2B5EF4-FFF2-40B4-BE49-F238E27FC236}">
                <a16:creationId xmlns="" xmlns:a16="http://schemas.microsoft.com/office/drawing/2014/main" id="{A0FF5545-2813-447A-A58F-BDD02844DA08}"/>
              </a:ext>
            </a:extLst>
          </p:cNvPr>
          <p:cNvSpPr/>
          <p:nvPr/>
        </p:nvSpPr>
        <p:spPr>
          <a:xfrm rot="21134716">
            <a:off x="3250668" y="3585092"/>
            <a:ext cx="4582644" cy="456879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Arrow: Left 40">
            <a:extLst>
              <a:ext uri="{FF2B5EF4-FFF2-40B4-BE49-F238E27FC236}">
                <a16:creationId xmlns="" xmlns:a16="http://schemas.microsoft.com/office/drawing/2014/main" id="{656279E2-C652-492D-B9AA-121E56900CD7}"/>
              </a:ext>
            </a:extLst>
          </p:cNvPr>
          <p:cNvSpPr/>
          <p:nvPr/>
        </p:nvSpPr>
        <p:spPr>
          <a:xfrm rot="21134716">
            <a:off x="3240319" y="4267894"/>
            <a:ext cx="4627327" cy="456879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Arrow: Left 41">
            <a:extLst>
              <a:ext uri="{FF2B5EF4-FFF2-40B4-BE49-F238E27FC236}">
                <a16:creationId xmlns="" xmlns:a16="http://schemas.microsoft.com/office/drawing/2014/main" id="{1797B8B6-454D-43FE-859C-87FE1AED8772}"/>
              </a:ext>
            </a:extLst>
          </p:cNvPr>
          <p:cNvSpPr/>
          <p:nvPr/>
        </p:nvSpPr>
        <p:spPr>
          <a:xfrm rot="1170046">
            <a:off x="3202393" y="3903260"/>
            <a:ext cx="4775573" cy="456879"/>
          </a:xfrm>
          <a:prstGeom prst="lef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Arrow: Left 42">
            <a:extLst>
              <a:ext uri="{FF2B5EF4-FFF2-40B4-BE49-F238E27FC236}">
                <a16:creationId xmlns="" xmlns:a16="http://schemas.microsoft.com/office/drawing/2014/main" id="{9A9DFA02-8AE0-4FFC-AFB3-8BF0DD767D43}"/>
              </a:ext>
            </a:extLst>
          </p:cNvPr>
          <p:cNvSpPr/>
          <p:nvPr/>
        </p:nvSpPr>
        <p:spPr>
          <a:xfrm rot="1944863">
            <a:off x="2593602" y="3915009"/>
            <a:ext cx="5675531" cy="456879"/>
          </a:xfrm>
          <a:prstGeom prst="leftArrow">
            <a:avLst>
              <a:gd name="adj1" fmla="val 50000"/>
              <a:gd name="adj2" fmla="val 58516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860AE863-00A1-4417-8D4A-F0262BFDB92A}"/>
              </a:ext>
            </a:extLst>
          </p:cNvPr>
          <p:cNvSpPr/>
          <p:nvPr/>
        </p:nvSpPr>
        <p:spPr>
          <a:xfrm>
            <a:off x="634213" y="5872151"/>
            <a:ext cx="2883551" cy="52864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BH" sz="2900" b="1" kern="0" dirty="0">
                <a:solidFill>
                  <a:schemeClr val="tx2">
                    <a:lumMod val="50000"/>
                  </a:schemeClr>
                </a:solidFill>
                <a:latin typeface="Calibri Light" panose="020F0302020204030204"/>
                <a:cs typeface="Traditional Arabic" pitchFamily="2" charset="-78"/>
              </a:rPr>
              <a:t>قُرَيش</a:t>
            </a:r>
          </a:p>
        </p:txBody>
      </p:sp>
      <p:sp>
        <p:nvSpPr>
          <p:cNvPr id="28" name="Title 1">
            <a:extLst>
              <a:ext uri="{FF2B5EF4-FFF2-40B4-BE49-F238E27FC236}">
                <a16:creationId xmlns="" xmlns:a16="http://schemas.microsoft.com/office/drawing/2014/main" id="{4BF447CD-F4FE-4375-8617-D1AED25C9CDE}"/>
              </a:ext>
            </a:extLst>
          </p:cNvPr>
          <p:cNvSpPr txBox="1">
            <a:spLocks/>
          </p:cNvSpPr>
          <p:nvPr/>
        </p:nvSpPr>
        <p:spPr>
          <a:xfrm>
            <a:off x="8722583" y="69743"/>
            <a:ext cx="1511967" cy="6355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Traditional Arabic" pitchFamily="2" charset="-78"/>
              </a:rPr>
              <a:t>نشاط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Traditional Arabic" pitchFamily="2" charset="-78"/>
            </a:endParaRPr>
          </a:p>
        </p:txBody>
      </p:sp>
      <p:sp>
        <p:nvSpPr>
          <p:cNvPr id="29" name="Freeform 16">
            <a:extLst>
              <a:ext uri="{FF2B5EF4-FFF2-40B4-BE49-F238E27FC236}">
                <a16:creationId xmlns="" xmlns:a16="http://schemas.microsoft.com/office/drawing/2014/main" id="{7DA787B4-1DBB-40B5-8523-828835250551}"/>
              </a:ext>
            </a:extLst>
          </p:cNvPr>
          <p:cNvSpPr>
            <a:spLocks/>
          </p:cNvSpPr>
          <p:nvPr/>
        </p:nvSpPr>
        <p:spPr bwMode="auto">
          <a:xfrm flipH="1">
            <a:off x="82060" y="59849"/>
            <a:ext cx="4478216" cy="725684"/>
          </a:xfrm>
          <a:prstGeom prst="wave">
            <a:avLst/>
          </a:prstGeom>
          <a:solidFill>
            <a:srgbClr val="66FF66"/>
          </a:solidFill>
          <a:ln>
            <a:solidFill>
              <a:srgbClr val="BCD2CB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3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رَضاعةُ </a:t>
            </a:r>
            <a:r>
              <a:rPr lang="ar-BH" altLang="ko-KR" sz="23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الرَّسول عليه الصلاة والسلام ـ التربية </a:t>
            </a:r>
            <a:r>
              <a:rPr lang="ar-BH" altLang="ko-KR" sz="23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الإسلامية</a:t>
            </a:r>
            <a:endParaRPr lang="ko-KR" altLang="en-US" sz="23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639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dhaaa 0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75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75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2" presetID="45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8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64" presetID="47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0" presetID="35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77" presetID="35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0" grpId="0" animBg="1"/>
      <p:bldP spid="24" grpId="0" animBg="1"/>
      <p:bldP spid="26" grpId="0" animBg="1"/>
      <p:bldP spid="32" grpId="0" animBg="1"/>
      <p:bldP spid="35" grpId="0" animBg="1"/>
      <p:bldP spid="37" grpId="0" animBg="1"/>
      <p:bldP spid="38" grpId="0" animBg="1"/>
      <p:bldP spid="2" grpId="0" animBg="1"/>
      <p:bldP spid="40" grpId="0" animBg="1"/>
      <p:bldP spid="41" grpId="0" animBg="1"/>
      <p:bldP spid="42" grpId="0" animBg="1"/>
      <p:bldP spid="43" grpId="0" animBg="1"/>
      <p:bldP spid="39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700B9559-58B5-459A-838E-59C54E63D1ED}"/>
              </a:ext>
            </a:extLst>
          </p:cNvPr>
          <p:cNvSpPr txBox="1"/>
          <p:nvPr/>
        </p:nvSpPr>
        <p:spPr>
          <a:xfrm>
            <a:off x="7411453" y="5113552"/>
            <a:ext cx="4698594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72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اِنْتَهى </a:t>
            </a:r>
            <a:r>
              <a:rPr lang="ar-BH" sz="72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الدرس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35360" y="451504"/>
            <a:ext cx="11713301" cy="5112568"/>
            <a:chOff x="335360" y="908720"/>
            <a:chExt cx="11713301" cy="5112568"/>
          </a:xfrm>
        </p:grpSpPr>
        <p:sp>
          <p:nvSpPr>
            <p:cNvPr id="17" name="Cloud Callout 16"/>
            <p:cNvSpPr/>
            <p:nvPr/>
          </p:nvSpPr>
          <p:spPr bwMode="auto">
            <a:xfrm>
              <a:off x="335360" y="908720"/>
              <a:ext cx="11713301" cy="5112568"/>
            </a:xfrm>
            <a:prstGeom prst="cloudCallout">
              <a:avLst>
                <a:gd name="adj1" fmla="val -47243"/>
                <a:gd name="adj2" fmla="val 53958"/>
              </a:avLst>
            </a:prstGeom>
            <a:solidFill>
              <a:srgbClr val="FDB5F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63552" y="1722646"/>
              <a:ext cx="8256917" cy="3339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115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</a:t>
              </a:r>
              <a:endParaRPr lang="en-US" sz="115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  <a:p>
              <a:pPr algn="ctr"/>
              <a:r>
                <a:rPr lang="ar-BH" sz="96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بالنجاح والتوفيق</a:t>
              </a:r>
              <a:endParaRPr lang="en-US" sz="96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1026" name="Picture 2" descr="Roses Bouquet Vector Illustration Royalty Free Cliparts, Vectors ...">
            <a:extLst>
              <a:ext uri="{FF2B5EF4-FFF2-40B4-BE49-F238E27FC236}">
                <a16:creationId xmlns="" xmlns:a16="http://schemas.microsoft.com/office/drawing/2014/main" id="{D1737C6E-4046-427B-B9E3-682F3CC4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648" y="1720942"/>
            <a:ext cx="2573795" cy="257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C72B48A-D9FA-4F62-B1D3-CD64EF6321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541485" y="1090618"/>
            <a:ext cx="2305471" cy="2894442"/>
          </a:xfrm>
          <a:prstGeom prst="rect">
            <a:avLst/>
          </a:prstGeom>
        </p:spPr>
      </p:pic>
      <p:sp>
        <p:nvSpPr>
          <p:cNvPr id="9" name="Freeform 16">
            <a:extLst>
              <a:ext uri="{FF2B5EF4-FFF2-40B4-BE49-F238E27FC236}">
                <a16:creationId xmlns="" xmlns:a16="http://schemas.microsoft.com/office/drawing/2014/main" id="{7DA787B4-1DBB-40B5-8523-828835250551}"/>
              </a:ext>
            </a:extLst>
          </p:cNvPr>
          <p:cNvSpPr>
            <a:spLocks/>
          </p:cNvSpPr>
          <p:nvPr/>
        </p:nvSpPr>
        <p:spPr bwMode="auto">
          <a:xfrm flipH="1">
            <a:off x="82060" y="59849"/>
            <a:ext cx="4478216" cy="725684"/>
          </a:xfrm>
          <a:prstGeom prst="wave">
            <a:avLst/>
          </a:prstGeom>
          <a:solidFill>
            <a:srgbClr val="66FF66"/>
          </a:solidFill>
          <a:ln>
            <a:solidFill>
              <a:srgbClr val="BCD2CB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3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رَضاعةُ </a:t>
            </a:r>
            <a:r>
              <a:rPr lang="ar-BH" altLang="ko-KR" sz="23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الرَّسول عليه الصلاة والسلام ـ التربية </a:t>
            </a:r>
            <a:r>
              <a:rPr lang="ar-BH" altLang="ko-KR" sz="23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الإسلامية</a:t>
            </a:r>
            <a:endParaRPr lang="ko-KR" altLang="en-US" sz="23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5467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21163</TotalTime>
  <Words>370</Words>
  <Application>Microsoft Office PowerPoint</Application>
  <PresentationFormat>Widescreen</PresentationFormat>
  <Paragraphs>78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맑은 고딕</vt:lpstr>
      <vt:lpstr>AGA Arabesque</vt:lpstr>
      <vt:lpstr>Arabic Typesetting</vt:lpstr>
      <vt:lpstr>Arial</vt:lpstr>
      <vt:lpstr>Calibri</vt:lpstr>
      <vt:lpstr>Calibri Light</vt:lpstr>
      <vt:lpstr>Sakkal Majalla</vt:lpstr>
      <vt:lpstr>Times New Roman</vt:lpstr>
      <vt:lpstr>Traditional Arabic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922</cp:revision>
  <dcterms:created xsi:type="dcterms:W3CDTF">2020-03-04T10:47:58Z</dcterms:created>
  <dcterms:modified xsi:type="dcterms:W3CDTF">2020-10-25T07:32:16Z</dcterms:modified>
</cp:coreProperties>
</file>