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10"/>
  </p:notesMasterIdLst>
  <p:sldIdLst>
    <p:sldId id="256" r:id="rId2"/>
    <p:sldId id="334" r:id="rId3"/>
    <p:sldId id="422" r:id="rId4"/>
    <p:sldId id="319" r:id="rId5"/>
    <p:sldId id="424" r:id="rId6"/>
    <p:sldId id="427" r:id="rId7"/>
    <p:sldId id="420" r:id="rId8"/>
    <p:sldId id="426" r:id="rId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أمل الدوسري" initials="أمل" lastIdx="1" clrIdx="0">
    <p:extLst>
      <p:ext uri="{19B8F6BF-5375-455C-9EA6-DF929625EA0E}">
        <p15:presenceInfo xmlns:p15="http://schemas.microsoft.com/office/powerpoint/2012/main" userId="أمل الدوسري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E2C"/>
    <a:srgbClr val="CC00FF"/>
    <a:srgbClr val="00B0F0"/>
    <a:srgbClr val="FFFFE7"/>
    <a:srgbClr val="FFFF99"/>
    <a:srgbClr val="A6F4D6"/>
    <a:srgbClr val="C40859"/>
    <a:srgbClr val="0065B0"/>
    <a:srgbClr val="CCFF66"/>
    <a:srgbClr val="BFD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996" autoAdjust="0"/>
    <p:restoredTop sz="93692" autoAdjust="0"/>
  </p:normalViewPr>
  <p:slideViewPr>
    <p:cSldViewPr>
      <p:cViewPr varScale="1">
        <p:scale>
          <a:sx n="74" d="100"/>
          <a:sy n="74" d="100"/>
        </p:scale>
        <p:origin x="498" y="7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9FE6EE4-0427-446A-A8D9-6AF55A202810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B15666C-1B94-46C4-A895-B74E6487A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278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5666C-1B94-46C4-A895-B74E6487A5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311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3574-E815-41EB-BEC0-87B81D36E10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5666C-1B94-46C4-A895-B74E6487A5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34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3843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1197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0772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2897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6140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0804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3138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5145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4760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5212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4273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C6AFD-BC05-4C38-8312-B702CEEC0D08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02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microsoft.com/office/2007/relationships/hdphoto" Target="../media/hdphoto5.wdp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1524000" y="304800"/>
            <a:ext cx="9144000" cy="15092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21FC120-807C-42B3-9DB1-83839AC44EB8}"/>
              </a:ext>
            </a:extLst>
          </p:cNvPr>
          <p:cNvSpPr/>
          <p:nvPr/>
        </p:nvSpPr>
        <p:spPr>
          <a:xfrm>
            <a:off x="4157809" y="4060017"/>
            <a:ext cx="3876382" cy="224676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BH" sz="32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الإسلامية – الجزء الأول </a:t>
            </a:r>
          </a:p>
          <a:p>
            <a:pPr algn="ctr">
              <a:lnSpc>
                <a:spcPct val="150000"/>
              </a:lnSpc>
            </a:pPr>
            <a:r>
              <a:rPr lang="ar-SA" sz="32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</a:t>
            </a:r>
            <a:r>
              <a:rPr lang="ar-BH" sz="32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لصف الأول الابتدائي</a:t>
            </a:r>
          </a:p>
          <a:p>
            <a:pPr algn="ctr">
              <a:lnSpc>
                <a:spcPct val="150000"/>
              </a:lnSpc>
            </a:pP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الفصل الدراسي الأول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F8A0A8A-6013-4C4F-BD58-5AAED9918B4B}"/>
              </a:ext>
            </a:extLst>
          </p:cNvPr>
          <p:cNvSpPr/>
          <p:nvPr/>
        </p:nvSpPr>
        <p:spPr>
          <a:xfrm>
            <a:off x="2832517" y="2362200"/>
            <a:ext cx="6526966" cy="144655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8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سُورةُ الفيل</a:t>
            </a:r>
            <a:endParaRPr lang="en-US" sz="88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 FEEL 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1" r="13122" b="11357"/>
          <a:stretch/>
        </p:blipFill>
        <p:spPr>
          <a:xfrm>
            <a:off x="10210800" y="228600"/>
            <a:ext cx="1296144" cy="11240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A4DE5735-938A-4000-AB81-99C7F15895EB}"/>
              </a:ext>
            </a:extLst>
          </p:cNvPr>
          <p:cNvGrpSpPr/>
          <p:nvPr/>
        </p:nvGrpSpPr>
        <p:grpSpPr>
          <a:xfrm>
            <a:off x="1358554" y="4648200"/>
            <a:ext cx="9677400" cy="1272678"/>
            <a:chOff x="1723864" y="3051173"/>
            <a:chExt cx="8744272" cy="1272678"/>
          </a:xfrm>
          <a:solidFill>
            <a:srgbClr val="C00000"/>
          </a:solidFill>
        </p:grpSpPr>
        <p:sp>
          <p:nvSpPr>
            <p:cNvPr id="3" name="Frame 2"/>
            <p:cNvSpPr/>
            <p:nvPr/>
          </p:nvSpPr>
          <p:spPr>
            <a:xfrm>
              <a:off x="1723864" y="3051173"/>
              <a:ext cx="8744272" cy="1272678"/>
            </a:xfrm>
            <a:prstGeom prst="frame">
              <a:avLst>
                <a:gd name="adj1" fmla="val 22430"/>
              </a:avLst>
            </a:prstGeom>
            <a:grpFill/>
            <a:ln w="76200" cmpd="sng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  <a:effectLst>
              <a:outerShdw blurRad="107950" dist="12700" dir="5400000" algn="ctr">
                <a:schemeClr val="accent1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  <a:sp3d extrusionH="57150">
                <a:bevelT w="38100" h="38100"/>
              </a:sp3d>
            </a:bodyPr>
            <a:lstStyle/>
            <a:p>
              <a:pPr algn="just" rtl="1">
                <a:lnSpc>
                  <a:spcPct val="200000"/>
                </a:lnSpc>
              </a:pPr>
              <a:endParaRPr lang="ar-BH" sz="28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38FEDBC-73F2-4047-A8A1-96D347018F2D}"/>
                </a:ext>
              </a:extLst>
            </p:cNvPr>
            <p:cNvSpPr txBox="1"/>
            <p:nvPr/>
          </p:nvSpPr>
          <p:spPr>
            <a:xfrm>
              <a:off x="1981200" y="3388410"/>
              <a:ext cx="8229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3600" b="1" dirty="0">
                  <a:solidFill>
                    <a:srgbClr val="002060"/>
                  </a:solidFill>
                </a:rPr>
                <a:t>تلاوة الآيات الكريمة من سورة الفيل ومعرفة معانيها</a:t>
              </a:r>
              <a:r>
                <a:rPr lang="ar-BH" sz="3600" b="1" dirty="0">
                  <a:solidFill>
                    <a:srgbClr val="002060"/>
                  </a:solidFill>
                </a:rPr>
                <a:t>.</a:t>
              </a:r>
              <a:endParaRPr lang="en-US" sz="3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11" name="TextBox 7">
            <a:extLst>
              <a:ext uri="{FF2B5EF4-FFF2-40B4-BE49-F238E27FC236}">
                <a16:creationId xmlns="" xmlns:a16="http://schemas.microsoft.com/office/drawing/2014/main" id="{C7423853-09CA-459E-A8AD-DE69B496E3D4}"/>
              </a:ext>
            </a:extLst>
          </p:cNvPr>
          <p:cNvSpPr txBox="1"/>
          <p:nvPr/>
        </p:nvSpPr>
        <p:spPr>
          <a:xfrm>
            <a:off x="228600" y="228600"/>
            <a:ext cx="3199420" cy="50430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ar-BH" sz="2000" b="1" dirty="0">
                <a:solidFill>
                  <a:schemeClr val="bg1"/>
                </a:solidFill>
                <a:cs typeface="+mj-cs"/>
              </a:rPr>
              <a:t>سورة الفيل </a:t>
            </a:r>
            <a:r>
              <a:rPr lang="ar-BH" sz="2000" b="1" dirty="0">
                <a:solidFill>
                  <a:schemeClr val="bg1"/>
                </a:solidFill>
              </a:rPr>
              <a:t>- التربية الإسلامية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08C79B8-83D0-4A08-A301-4283033C59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504" t="10475" b="3980"/>
          <a:stretch/>
        </p:blipFill>
        <p:spPr>
          <a:xfrm>
            <a:off x="4045907" y="1508342"/>
            <a:ext cx="3149254" cy="344731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3" name="Down Arrow Callout 12"/>
          <p:cNvSpPr/>
          <p:nvPr/>
        </p:nvSpPr>
        <p:spPr>
          <a:xfrm>
            <a:off x="4038600" y="130969"/>
            <a:ext cx="5969696" cy="2536031"/>
          </a:xfrm>
          <a:prstGeom prst="downArrowCallout">
            <a:avLst>
              <a:gd name="adj1" fmla="val 41793"/>
              <a:gd name="adj2" fmla="val 32902"/>
              <a:gd name="adj3" fmla="val 30927"/>
              <a:gd name="adj4" fmla="val 6033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482600" dist="876300" dir="8100000" sx="76000" sy="76000" algn="tr" rotWithShape="0">
              <a:srgbClr val="00B0F0">
                <a:alpha val="40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BH" sz="4000" b="1" cap="none" spc="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أهداف الدرس.....</a:t>
            </a:r>
          </a:p>
          <a:p>
            <a:pPr algn="r" rtl="1"/>
            <a:endParaRPr lang="ar-BH" sz="1200" b="1" cap="none" spc="0" dirty="0" smtClean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 rtl="1"/>
            <a:r>
              <a:rPr lang="ar-SA" sz="4000" b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</a:t>
            </a:r>
            <a:r>
              <a:rPr lang="ar-BH" sz="40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تعلم </a:t>
            </a:r>
            <a:r>
              <a:rPr lang="ar-BH" sz="4000" b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اليوم: </a:t>
            </a:r>
            <a:endParaRPr lang="en-US" sz="40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87590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 FEEL 0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445" y="1143000"/>
            <a:ext cx="5377755" cy="3640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317" y="4953000"/>
            <a:ext cx="5482529" cy="1184848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2CFE736B-FC28-4C36-B721-3D58146A1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69" y="1143000"/>
            <a:ext cx="5791200" cy="3639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="" xmlns:a16="http://schemas.microsoft.com/office/drawing/2014/main" id="{FF6AEA4E-9808-4106-BECB-709691259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90" y="4962525"/>
            <a:ext cx="6019800" cy="1184849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="" xmlns:a16="http://schemas.microsoft.com/office/drawing/2014/main" id="{11962934-5392-45E0-A58C-65D267C23A30}"/>
              </a:ext>
            </a:extLst>
          </p:cNvPr>
          <p:cNvSpPr txBox="1"/>
          <p:nvPr/>
        </p:nvSpPr>
        <p:spPr>
          <a:xfrm>
            <a:off x="228600" y="228600"/>
            <a:ext cx="3199420" cy="50430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ar-BH" sz="2000" b="1" dirty="0">
                <a:solidFill>
                  <a:schemeClr val="bg1"/>
                </a:solidFill>
                <a:cs typeface="+mj-cs"/>
              </a:rPr>
              <a:t>سورة الفيل </a:t>
            </a:r>
            <a:r>
              <a:rPr lang="ar-BH" sz="2000" b="1" dirty="0">
                <a:solidFill>
                  <a:schemeClr val="bg1"/>
                </a:solidFill>
              </a:rPr>
              <a:t>- التربية الإسلامية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9351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 FEEL 003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" b="2197"/>
          <a:stretch/>
        </p:blipFill>
        <p:spPr>
          <a:xfrm>
            <a:off x="386862" y="1395669"/>
            <a:ext cx="9437673" cy="5017168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1" r="5838" b="2708"/>
          <a:stretch/>
        </p:blipFill>
        <p:spPr bwMode="auto">
          <a:xfrm>
            <a:off x="8314558" y="44112"/>
            <a:ext cx="3349700" cy="3200400"/>
          </a:xfrm>
          <a:prstGeom prst="snip2Diag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="" xmlns:a16="http://schemas.microsoft.com/office/drawing/2014/main" id="{891F3E77-C7D8-4C3F-A333-3490BEE6B696}"/>
              </a:ext>
            </a:extLst>
          </p:cNvPr>
          <p:cNvSpPr txBox="1"/>
          <p:nvPr/>
        </p:nvSpPr>
        <p:spPr>
          <a:xfrm>
            <a:off x="228600" y="228600"/>
            <a:ext cx="3199420" cy="50430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ar-BH" sz="2000" b="1" dirty="0">
                <a:solidFill>
                  <a:schemeClr val="bg1"/>
                </a:solidFill>
                <a:cs typeface="+mj-cs"/>
              </a:rPr>
              <a:t>سورة الفيل </a:t>
            </a:r>
            <a:r>
              <a:rPr lang="ar-BH" sz="2000" b="1" dirty="0">
                <a:solidFill>
                  <a:schemeClr val="bg1"/>
                </a:solidFill>
              </a:rPr>
              <a:t>- التربية الإسلامية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6691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 FEEL 0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01794" y="903395"/>
            <a:ext cx="7391400" cy="76944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أقرأ الكلمات وأتعرف معانيها</a:t>
            </a:r>
            <a:r>
              <a:rPr lang="ar-BH" sz="4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en-US" sz="44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AF71B02B-4BF0-4E51-9E5C-7E6C9E7CAAD1}"/>
              </a:ext>
            </a:extLst>
          </p:cNvPr>
          <p:cNvSpPr/>
          <p:nvPr/>
        </p:nvSpPr>
        <p:spPr>
          <a:xfrm>
            <a:off x="6154550" y="2030360"/>
            <a:ext cx="2657640" cy="664410"/>
          </a:xfrm>
          <a:custGeom>
            <a:avLst/>
            <a:gdLst>
              <a:gd name="connsiteX0" fmla="*/ 0 w 2657640"/>
              <a:gd name="connsiteY0" fmla="*/ 66441 h 664410"/>
              <a:gd name="connsiteX1" fmla="*/ 66441 w 2657640"/>
              <a:gd name="connsiteY1" fmla="*/ 0 h 664410"/>
              <a:gd name="connsiteX2" fmla="*/ 2591199 w 2657640"/>
              <a:gd name="connsiteY2" fmla="*/ 0 h 664410"/>
              <a:gd name="connsiteX3" fmla="*/ 2657640 w 2657640"/>
              <a:gd name="connsiteY3" fmla="*/ 66441 h 664410"/>
              <a:gd name="connsiteX4" fmla="*/ 2657640 w 2657640"/>
              <a:gd name="connsiteY4" fmla="*/ 597969 h 664410"/>
              <a:gd name="connsiteX5" fmla="*/ 2591199 w 2657640"/>
              <a:gd name="connsiteY5" fmla="*/ 664410 h 664410"/>
              <a:gd name="connsiteX6" fmla="*/ 66441 w 2657640"/>
              <a:gd name="connsiteY6" fmla="*/ 664410 h 664410"/>
              <a:gd name="connsiteX7" fmla="*/ 0 w 2657640"/>
              <a:gd name="connsiteY7" fmla="*/ 597969 h 664410"/>
              <a:gd name="connsiteX8" fmla="*/ 0 w 2657640"/>
              <a:gd name="connsiteY8" fmla="*/ 66441 h 664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7640" h="664410">
                <a:moveTo>
                  <a:pt x="0" y="66441"/>
                </a:moveTo>
                <a:cubicBezTo>
                  <a:pt x="0" y="29747"/>
                  <a:pt x="29747" y="0"/>
                  <a:pt x="66441" y="0"/>
                </a:cubicBezTo>
                <a:lnTo>
                  <a:pt x="2591199" y="0"/>
                </a:lnTo>
                <a:cubicBezTo>
                  <a:pt x="2627893" y="0"/>
                  <a:pt x="2657640" y="29747"/>
                  <a:pt x="2657640" y="66441"/>
                </a:cubicBezTo>
                <a:lnTo>
                  <a:pt x="2657640" y="597969"/>
                </a:lnTo>
                <a:cubicBezTo>
                  <a:pt x="2657640" y="634663"/>
                  <a:pt x="2627893" y="664410"/>
                  <a:pt x="2591199" y="664410"/>
                </a:cubicBezTo>
                <a:lnTo>
                  <a:pt x="66441" y="664410"/>
                </a:lnTo>
                <a:cubicBezTo>
                  <a:pt x="29747" y="664410"/>
                  <a:pt x="0" y="634663"/>
                  <a:pt x="0" y="597969"/>
                </a:cubicBezTo>
                <a:lnTo>
                  <a:pt x="0" y="6644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5180" tIns="65180" rIns="65180" bIns="65180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kern="1200" dirty="0"/>
              <a:t> الكلمة</a:t>
            </a:r>
            <a:endParaRPr lang="en-US" sz="3600" b="1" kern="1200" dirty="0"/>
          </a:p>
        </p:txBody>
      </p:sp>
      <p:sp>
        <p:nvSpPr>
          <p:cNvPr id="7" name="Arrow: Right 6">
            <a:extLst>
              <a:ext uri="{FF2B5EF4-FFF2-40B4-BE49-F238E27FC236}">
                <a16:creationId xmlns="" xmlns:a16="http://schemas.microsoft.com/office/drawing/2014/main" id="{B644D797-2FA3-4EE1-978D-2B147FF100AD}"/>
              </a:ext>
            </a:extLst>
          </p:cNvPr>
          <p:cNvSpPr/>
          <p:nvPr/>
        </p:nvSpPr>
        <p:spPr>
          <a:xfrm rot="5400000">
            <a:off x="7468179" y="2753077"/>
            <a:ext cx="116271" cy="116271"/>
          </a:xfrm>
          <a:prstGeom prst="rightArrow">
            <a:avLst>
              <a:gd name="adj1" fmla="val 66700"/>
              <a:gd name="adj2" fmla="val 50000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4A56EA68-7343-4946-8426-472D00854CFA}"/>
              </a:ext>
            </a:extLst>
          </p:cNvPr>
          <p:cNvSpPr/>
          <p:nvPr/>
        </p:nvSpPr>
        <p:spPr>
          <a:xfrm>
            <a:off x="6197494" y="2927485"/>
            <a:ext cx="2657640" cy="664410"/>
          </a:xfrm>
          <a:custGeom>
            <a:avLst/>
            <a:gdLst>
              <a:gd name="connsiteX0" fmla="*/ 0 w 2657640"/>
              <a:gd name="connsiteY0" fmla="*/ 66441 h 664410"/>
              <a:gd name="connsiteX1" fmla="*/ 66441 w 2657640"/>
              <a:gd name="connsiteY1" fmla="*/ 0 h 664410"/>
              <a:gd name="connsiteX2" fmla="*/ 2591199 w 2657640"/>
              <a:gd name="connsiteY2" fmla="*/ 0 h 664410"/>
              <a:gd name="connsiteX3" fmla="*/ 2657640 w 2657640"/>
              <a:gd name="connsiteY3" fmla="*/ 66441 h 664410"/>
              <a:gd name="connsiteX4" fmla="*/ 2657640 w 2657640"/>
              <a:gd name="connsiteY4" fmla="*/ 597969 h 664410"/>
              <a:gd name="connsiteX5" fmla="*/ 2591199 w 2657640"/>
              <a:gd name="connsiteY5" fmla="*/ 664410 h 664410"/>
              <a:gd name="connsiteX6" fmla="*/ 66441 w 2657640"/>
              <a:gd name="connsiteY6" fmla="*/ 664410 h 664410"/>
              <a:gd name="connsiteX7" fmla="*/ 0 w 2657640"/>
              <a:gd name="connsiteY7" fmla="*/ 597969 h 664410"/>
              <a:gd name="connsiteX8" fmla="*/ 0 w 2657640"/>
              <a:gd name="connsiteY8" fmla="*/ 66441 h 664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7640" h="664410">
                <a:moveTo>
                  <a:pt x="0" y="66441"/>
                </a:moveTo>
                <a:cubicBezTo>
                  <a:pt x="0" y="29747"/>
                  <a:pt x="29747" y="0"/>
                  <a:pt x="66441" y="0"/>
                </a:cubicBezTo>
                <a:lnTo>
                  <a:pt x="2591199" y="0"/>
                </a:lnTo>
                <a:cubicBezTo>
                  <a:pt x="2627893" y="0"/>
                  <a:pt x="2657640" y="29747"/>
                  <a:pt x="2657640" y="66441"/>
                </a:cubicBezTo>
                <a:lnTo>
                  <a:pt x="2657640" y="597969"/>
                </a:lnTo>
                <a:cubicBezTo>
                  <a:pt x="2657640" y="634663"/>
                  <a:pt x="2627893" y="664410"/>
                  <a:pt x="2591199" y="664410"/>
                </a:cubicBezTo>
                <a:lnTo>
                  <a:pt x="66441" y="664410"/>
                </a:lnTo>
                <a:cubicBezTo>
                  <a:pt x="29747" y="664410"/>
                  <a:pt x="0" y="634663"/>
                  <a:pt x="0" y="597969"/>
                </a:cubicBezTo>
                <a:lnTo>
                  <a:pt x="0" y="66441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020" tIns="55020" rIns="55020" bIns="55020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kern="1200" dirty="0"/>
              <a:t>كيدهم</a:t>
            </a:r>
            <a:endParaRPr lang="en-US" sz="2800" b="1" kern="1200" dirty="0"/>
          </a:p>
        </p:txBody>
      </p:sp>
      <p:sp>
        <p:nvSpPr>
          <p:cNvPr id="9" name="Arrow: Right 8">
            <a:extLst>
              <a:ext uri="{FF2B5EF4-FFF2-40B4-BE49-F238E27FC236}">
                <a16:creationId xmlns="" xmlns:a16="http://schemas.microsoft.com/office/drawing/2014/main" id="{A597881A-7D17-4AB3-BAC2-A511F9FAD39D}"/>
              </a:ext>
            </a:extLst>
          </p:cNvPr>
          <p:cNvSpPr/>
          <p:nvPr/>
        </p:nvSpPr>
        <p:spPr>
          <a:xfrm rot="5400000">
            <a:off x="7468179" y="3650031"/>
            <a:ext cx="116271" cy="116271"/>
          </a:xfrm>
          <a:prstGeom prst="rightArrow">
            <a:avLst>
              <a:gd name="adj1" fmla="val 66700"/>
              <a:gd name="adj2" fmla="val 50000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C47B61BB-B522-4F50-8E1D-BD3DA5E71C31}"/>
              </a:ext>
            </a:extLst>
          </p:cNvPr>
          <p:cNvSpPr/>
          <p:nvPr/>
        </p:nvSpPr>
        <p:spPr>
          <a:xfrm>
            <a:off x="6197494" y="3824438"/>
            <a:ext cx="2657640" cy="664410"/>
          </a:xfrm>
          <a:custGeom>
            <a:avLst/>
            <a:gdLst>
              <a:gd name="connsiteX0" fmla="*/ 0 w 2657640"/>
              <a:gd name="connsiteY0" fmla="*/ 66441 h 664410"/>
              <a:gd name="connsiteX1" fmla="*/ 66441 w 2657640"/>
              <a:gd name="connsiteY1" fmla="*/ 0 h 664410"/>
              <a:gd name="connsiteX2" fmla="*/ 2591199 w 2657640"/>
              <a:gd name="connsiteY2" fmla="*/ 0 h 664410"/>
              <a:gd name="connsiteX3" fmla="*/ 2657640 w 2657640"/>
              <a:gd name="connsiteY3" fmla="*/ 66441 h 664410"/>
              <a:gd name="connsiteX4" fmla="*/ 2657640 w 2657640"/>
              <a:gd name="connsiteY4" fmla="*/ 597969 h 664410"/>
              <a:gd name="connsiteX5" fmla="*/ 2591199 w 2657640"/>
              <a:gd name="connsiteY5" fmla="*/ 664410 h 664410"/>
              <a:gd name="connsiteX6" fmla="*/ 66441 w 2657640"/>
              <a:gd name="connsiteY6" fmla="*/ 664410 h 664410"/>
              <a:gd name="connsiteX7" fmla="*/ 0 w 2657640"/>
              <a:gd name="connsiteY7" fmla="*/ 597969 h 664410"/>
              <a:gd name="connsiteX8" fmla="*/ 0 w 2657640"/>
              <a:gd name="connsiteY8" fmla="*/ 66441 h 664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7640" h="664410">
                <a:moveTo>
                  <a:pt x="0" y="66441"/>
                </a:moveTo>
                <a:cubicBezTo>
                  <a:pt x="0" y="29747"/>
                  <a:pt x="29747" y="0"/>
                  <a:pt x="66441" y="0"/>
                </a:cubicBezTo>
                <a:lnTo>
                  <a:pt x="2591199" y="0"/>
                </a:lnTo>
                <a:cubicBezTo>
                  <a:pt x="2627893" y="0"/>
                  <a:pt x="2657640" y="29747"/>
                  <a:pt x="2657640" y="66441"/>
                </a:cubicBezTo>
                <a:lnTo>
                  <a:pt x="2657640" y="597969"/>
                </a:lnTo>
                <a:cubicBezTo>
                  <a:pt x="2657640" y="634663"/>
                  <a:pt x="2627893" y="664410"/>
                  <a:pt x="2591199" y="664410"/>
                </a:cubicBezTo>
                <a:lnTo>
                  <a:pt x="66441" y="664410"/>
                </a:lnTo>
                <a:cubicBezTo>
                  <a:pt x="29747" y="664410"/>
                  <a:pt x="0" y="634663"/>
                  <a:pt x="0" y="597969"/>
                </a:cubicBezTo>
                <a:lnTo>
                  <a:pt x="0" y="66441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020" tIns="55020" rIns="55020" bIns="55020" numCol="1" spcCol="127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kern="1200" dirty="0"/>
              <a:t>تضليل</a:t>
            </a:r>
            <a:endParaRPr lang="en-US" sz="2800" b="1" kern="1200" dirty="0"/>
          </a:p>
        </p:txBody>
      </p:sp>
      <p:sp>
        <p:nvSpPr>
          <p:cNvPr id="11" name="Arrow: Right 10">
            <a:extLst>
              <a:ext uri="{FF2B5EF4-FFF2-40B4-BE49-F238E27FC236}">
                <a16:creationId xmlns="" xmlns:a16="http://schemas.microsoft.com/office/drawing/2014/main" id="{B9FB7CDD-7FEE-4855-AA10-5719B17060BB}"/>
              </a:ext>
            </a:extLst>
          </p:cNvPr>
          <p:cNvSpPr/>
          <p:nvPr/>
        </p:nvSpPr>
        <p:spPr>
          <a:xfrm rot="5400000">
            <a:off x="7468179" y="4546984"/>
            <a:ext cx="116271" cy="116271"/>
          </a:xfrm>
          <a:prstGeom prst="rightArrow">
            <a:avLst>
              <a:gd name="adj1" fmla="val 66700"/>
              <a:gd name="adj2" fmla="val 50000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D58F2426-C952-444C-9043-E756B9E49A90}"/>
              </a:ext>
            </a:extLst>
          </p:cNvPr>
          <p:cNvSpPr/>
          <p:nvPr/>
        </p:nvSpPr>
        <p:spPr>
          <a:xfrm>
            <a:off x="6197494" y="4721392"/>
            <a:ext cx="2657640" cy="664410"/>
          </a:xfrm>
          <a:custGeom>
            <a:avLst/>
            <a:gdLst>
              <a:gd name="connsiteX0" fmla="*/ 0 w 2657640"/>
              <a:gd name="connsiteY0" fmla="*/ 66441 h 664410"/>
              <a:gd name="connsiteX1" fmla="*/ 66441 w 2657640"/>
              <a:gd name="connsiteY1" fmla="*/ 0 h 664410"/>
              <a:gd name="connsiteX2" fmla="*/ 2591199 w 2657640"/>
              <a:gd name="connsiteY2" fmla="*/ 0 h 664410"/>
              <a:gd name="connsiteX3" fmla="*/ 2657640 w 2657640"/>
              <a:gd name="connsiteY3" fmla="*/ 66441 h 664410"/>
              <a:gd name="connsiteX4" fmla="*/ 2657640 w 2657640"/>
              <a:gd name="connsiteY4" fmla="*/ 597969 h 664410"/>
              <a:gd name="connsiteX5" fmla="*/ 2591199 w 2657640"/>
              <a:gd name="connsiteY5" fmla="*/ 664410 h 664410"/>
              <a:gd name="connsiteX6" fmla="*/ 66441 w 2657640"/>
              <a:gd name="connsiteY6" fmla="*/ 664410 h 664410"/>
              <a:gd name="connsiteX7" fmla="*/ 0 w 2657640"/>
              <a:gd name="connsiteY7" fmla="*/ 597969 h 664410"/>
              <a:gd name="connsiteX8" fmla="*/ 0 w 2657640"/>
              <a:gd name="connsiteY8" fmla="*/ 66441 h 664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7640" h="664410">
                <a:moveTo>
                  <a:pt x="0" y="66441"/>
                </a:moveTo>
                <a:cubicBezTo>
                  <a:pt x="0" y="29747"/>
                  <a:pt x="29747" y="0"/>
                  <a:pt x="66441" y="0"/>
                </a:cubicBezTo>
                <a:lnTo>
                  <a:pt x="2591199" y="0"/>
                </a:lnTo>
                <a:cubicBezTo>
                  <a:pt x="2627893" y="0"/>
                  <a:pt x="2657640" y="29747"/>
                  <a:pt x="2657640" y="66441"/>
                </a:cubicBezTo>
                <a:lnTo>
                  <a:pt x="2657640" y="597969"/>
                </a:lnTo>
                <a:cubicBezTo>
                  <a:pt x="2657640" y="634663"/>
                  <a:pt x="2627893" y="664410"/>
                  <a:pt x="2591199" y="664410"/>
                </a:cubicBezTo>
                <a:lnTo>
                  <a:pt x="66441" y="664410"/>
                </a:lnTo>
                <a:cubicBezTo>
                  <a:pt x="29747" y="664410"/>
                  <a:pt x="0" y="634663"/>
                  <a:pt x="0" y="597969"/>
                </a:cubicBezTo>
                <a:lnTo>
                  <a:pt x="0" y="66441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020" tIns="55020" rIns="55020" bIns="55020" numCol="1" spcCol="127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kern="1200" dirty="0"/>
              <a:t> أبابيل</a:t>
            </a:r>
            <a:endParaRPr lang="en-US" sz="2800" b="1" kern="1200" dirty="0"/>
          </a:p>
        </p:txBody>
      </p:sp>
      <p:sp>
        <p:nvSpPr>
          <p:cNvPr id="13" name="Arrow: Right 12">
            <a:extLst>
              <a:ext uri="{FF2B5EF4-FFF2-40B4-BE49-F238E27FC236}">
                <a16:creationId xmlns="" xmlns:a16="http://schemas.microsoft.com/office/drawing/2014/main" id="{3F0216C6-E3F4-46DC-BDED-44F49C77A33A}"/>
              </a:ext>
            </a:extLst>
          </p:cNvPr>
          <p:cNvSpPr/>
          <p:nvPr/>
        </p:nvSpPr>
        <p:spPr>
          <a:xfrm rot="5624230">
            <a:off x="7438964" y="5443632"/>
            <a:ext cx="116154" cy="116271"/>
          </a:xfrm>
          <a:prstGeom prst="rightArrow">
            <a:avLst>
              <a:gd name="adj1" fmla="val 66700"/>
              <a:gd name="adj2" fmla="val 50000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483F888-B584-4F9A-AD12-9F8306834BD3}"/>
              </a:ext>
            </a:extLst>
          </p:cNvPr>
          <p:cNvSpPr/>
          <p:nvPr/>
        </p:nvSpPr>
        <p:spPr>
          <a:xfrm>
            <a:off x="6197494" y="5617733"/>
            <a:ext cx="2657640" cy="664410"/>
          </a:xfrm>
          <a:custGeom>
            <a:avLst/>
            <a:gdLst>
              <a:gd name="connsiteX0" fmla="*/ 0 w 2657640"/>
              <a:gd name="connsiteY0" fmla="*/ 66441 h 664410"/>
              <a:gd name="connsiteX1" fmla="*/ 66441 w 2657640"/>
              <a:gd name="connsiteY1" fmla="*/ 0 h 664410"/>
              <a:gd name="connsiteX2" fmla="*/ 2591199 w 2657640"/>
              <a:gd name="connsiteY2" fmla="*/ 0 h 664410"/>
              <a:gd name="connsiteX3" fmla="*/ 2657640 w 2657640"/>
              <a:gd name="connsiteY3" fmla="*/ 66441 h 664410"/>
              <a:gd name="connsiteX4" fmla="*/ 2657640 w 2657640"/>
              <a:gd name="connsiteY4" fmla="*/ 597969 h 664410"/>
              <a:gd name="connsiteX5" fmla="*/ 2591199 w 2657640"/>
              <a:gd name="connsiteY5" fmla="*/ 664410 h 664410"/>
              <a:gd name="connsiteX6" fmla="*/ 66441 w 2657640"/>
              <a:gd name="connsiteY6" fmla="*/ 664410 h 664410"/>
              <a:gd name="connsiteX7" fmla="*/ 0 w 2657640"/>
              <a:gd name="connsiteY7" fmla="*/ 597969 h 664410"/>
              <a:gd name="connsiteX8" fmla="*/ 0 w 2657640"/>
              <a:gd name="connsiteY8" fmla="*/ 66441 h 664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7640" h="664410">
                <a:moveTo>
                  <a:pt x="0" y="66441"/>
                </a:moveTo>
                <a:cubicBezTo>
                  <a:pt x="0" y="29747"/>
                  <a:pt x="29747" y="0"/>
                  <a:pt x="66441" y="0"/>
                </a:cubicBezTo>
                <a:lnTo>
                  <a:pt x="2591199" y="0"/>
                </a:lnTo>
                <a:cubicBezTo>
                  <a:pt x="2627893" y="0"/>
                  <a:pt x="2657640" y="29747"/>
                  <a:pt x="2657640" y="66441"/>
                </a:cubicBezTo>
                <a:lnTo>
                  <a:pt x="2657640" y="597969"/>
                </a:lnTo>
                <a:cubicBezTo>
                  <a:pt x="2657640" y="634663"/>
                  <a:pt x="2627893" y="664410"/>
                  <a:pt x="2591199" y="664410"/>
                </a:cubicBezTo>
                <a:lnTo>
                  <a:pt x="66441" y="664410"/>
                </a:lnTo>
                <a:cubicBezTo>
                  <a:pt x="29747" y="664410"/>
                  <a:pt x="0" y="634663"/>
                  <a:pt x="0" y="597969"/>
                </a:cubicBezTo>
                <a:lnTo>
                  <a:pt x="0" y="66441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020" tIns="55020" rIns="55020" bIns="55020" numCol="1" spcCol="127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kern="1200" dirty="0"/>
              <a:t>سجِّيل</a:t>
            </a:r>
            <a:endParaRPr lang="en-US" sz="2800" b="1" kern="12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0CD810FE-4FE2-4A64-883C-422A1798E8BF}"/>
              </a:ext>
            </a:extLst>
          </p:cNvPr>
          <p:cNvSpPr/>
          <p:nvPr/>
        </p:nvSpPr>
        <p:spPr>
          <a:xfrm>
            <a:off x="3066704" y="2026899"/>
            <a:ext cx="2657640" cy="664410"/>
          </a:xfrm>
          <a:custGeom>
            <a:avLst/>
            <a:gdLst>
              <a:gd name="connsiteX0" fmla="*/ 0 w 2657640"/>
              <a:gd name="connsiteY0" fmla="*/ 66441 h 664410"/>
              <a:gd name="connsiteX1" fmla="*/ 66441 w 2657640"/>
              <a:gd name="connsiteY1" fmla="*/ 0 h 664410"/>
              <a:gd name="connsiteX2" fmla="*/ 2591199 w 2657640"/>
              <a:gd name="connsiteY2" fmla="*/ 0 h 664410"/>
              <a:gd name="connsiteX3" fmla="*/ 2657640 w 2657640"/>
              <a:gd name="connsiteY3" fmla="*/ 66441 h 664410"/>
              <a:gd name="connsiteX4" fmla="*/ 2657640 w 2657640"/>
              <a:gd name="connsiteY4" fmla="*/ 597969 h 664410"/>
              <a:gd name="connsiteX5" fmla="*/ 2591199 w 2657640"/>
              <a:gd name="connsiteY5" fmla="*/ 664410 h 664410"/>
              <a:gd name="connsiteX6" fmla="*/ 66441 w 2657640"/>
              <a:gd name="connsiteY6" fmla="*/ 664410 h 664410"/>
              <a:gd name="connsiteX7" fmla="*/ 0 w 2657640"/>
              <a:gd name="connsiteY7" fmla="*/ 597969 h 664410"/>
              <a:gd name="connsiteX8" fmla="*/ 0 w 2657640"/>
              <a:gd name="connsiteY8" fmla="*/ 66441 h 664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7640" h="664410">
                <a:moveTo>
                  <a:pt x="0" y="66441"/>
                </a:moveTo>
                <a:cubicBezTo>
                  <a:pt x="0" y="29747"/>
                  <a:pt x="29747" y="0"/>
                  <a:pt x="66441" y="0"/>
                </a:cubicBezTo>
                <a:lnTo>
                  <a:pt x="2591199" y="0"/>
                </a:lnTo>
                <a:cubicBezTo>
                  <a:pt x="2627893" y="0"/>
                  <a:pt x="2657640" y="29747"/>
                  <a:pt x="2657640" y="66441"/>
                </a:cubicBezTo>
                <a:lnTo>
                  <a:pt x="2657640" y="597969"/>
                </a:lnTo>
                <a:cubicBezTo>
                  <a:pt x="2657640" y="634663"/>
                  <a:pt x="2627893" y="664410"/>
                  <a:pt x="2591199" y="664410"/>
                </a:cubicBezTo>
                <a:lnTo>
                  <a:pt x="66441" y="664410"/>
                </a:lnTo>
                <a:cubicBezTo>
                  <a:pt x="29747" y="664410"/>
                  <a:pt x="0" y="634663"/>
                  <a:pt x="0" y="597969"/>
                </a:cubicBezTo>
                <a:lnTo>
                  <a:pt x="0" y="6644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5180" tIns="65180" rIns="65180" bIns="65180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3600" b="1" kern="1200" dirty="0"/>
              <a:t> معناها</a:t>
            </a:r>
            <a:endParaRPr lang="en-US" sz="3600" b="1" kern="1200" dirty="0"/>
          </a:p>
        </p:txBody>
      </p:sp>
      <p:sp>
        <p:nvSpPr>
          <p:cNvPr id="16" name="Arrow: Right 15">
            <a:extLst>
              <a:ext uri="{FF2B5EF4-FFF2-40B4-BE49-F238E27FC236}">
                <a16:creationId xmlns="" xmlns:a16="http://schemas.microsoft.com/office/drawing/2014/main" id="{BB173D24-D459-4DF3-BB7B-E42CF74603AB}"/>
              </a:ext>
            </a:extLst>
          </p:cNvPr>
          <p:cNvSpPr/>
          <p:nvPr/>
        </p:nvSpPr>
        <p:spPr>
          <a:xfrm rot="5400000">
            <a:off x="4395524" y="2752906"/>
            <a:ext cx="116271" cy="116271"/>
          </a:xfrm>
          <a:prstGeom prst="rightArrow">
            <a:avLst>
              <a:gd name="adj1" fmla="val 66700"/>
              <a:gd name="adj2" fmla="val 50000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0F5428DE-8BC4-4734-9CAD-78AB738F6418}"/>
              </a:ext>
            </a:extLst>
          </p:cNvPr>
          <p:cNvSpPr/>
          <p:nvPr/>
        </p:nvSpPr>
        <p:spPr>
          <a:xfrm>
            <a:off x="2770682" y="2927314"/>
            <a:ext cx="3011798" cy="664410"/>
          </a:xfrm>
          <a:custGeom>
            <a:avLst/>
            <a:gdLst>
              <a:gd name="connsiteX0" fmla="*/ 0 w 2657640"/>
              <a:gd name="connsiteY0" fmla="*/ 66441 h 664410"/>
              <a:gd name="connsiteX1" fmla="*/ 66441 w 2657640"/>
              <a:gd name="connsiteY1" fmla="*/ 0 h 664410"/>
              <a:gd name="connsiteX2" fmla="*/ 2591199 w 2657640"/>
              <a:gd name="connsiteY2" fmla="*/ 0 h 664410"/>
              <a:gd name="connsiteX3" fmla="*/ 2657640 w 2657640"/>
              <a:gd name="connsiteY3" fmla="*/ 66441 h 664410"/>
              <a:gd name="connsiteX4" fmla="*/ 2657640 w 2657640"/>
              <a:gd name="connsiteY4" fmla="*/ 597969 h 664410"/>
              <a:gd name="connsiteX5" fmla="*/ 2591199 w 2657640"/>
              <a:gd name="connsiteY5" fmla="*/ 664410 h 664410"/>
              <a:gd name="connsiteX6" fmla="*/ 66441 w 2657640"/>
              <a:gd name="connsiteY6" fmla="*/ 664410 h 664410"/>
              <a:gd name="connsiteX7" fmla="*/ 0 w 2657640"/>
              <a:gd name="connsiteY7" fmla="*/ 597969 h 664410"/>
              <a:gd name="connsiteX8" fmla="*/ 0 w 2657640"/>
              <a:gd name="connsiteY8" fmla="*/ 66441 h 664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7640" h="664410">
                <a:moveTo>
                  <a:pt x="0" y="66441"/>
                </a:moveTo>
                <a:cubicBezTo>
                  <a:pt x="0" y="29747"/>
                  <a:pt x="29747" y="0"/>
                  <a:pt x="66441" y="0"/>
                </a:cubicBezTo>
                <a:lnTo>
                  <a:pt x="2591199" y="0"/>
                </a:lnTo>
                <a:cubicBezTo>
                  <a:pt x="2627893" y="0"/>
                  <a:pt x="2657640" y="29747"/>
                  <a:pt x="2657640" y="66441"/>
                </a:cubicBezTo>
                <a:lnTo>
                  <a:pt x="2657640" y="597969"/>
                </a:lnTo>
                <a:cubicBezTo>
                  <a:pt x="2657640" y="634663"/>
                  <a:pt x="2627893" y="664410"/>
                  <a:pt x="2591199" y="664410"/>
                </a:cubicBezTo>
                <a:lnTo>
                  <a:pt x="66441" y="664410"/>
                </a:lnTo>
                <a:cubicBezTo>
                  <a:pt x="29747" y="664410"/>
                  <a:pt x="0" y="634663"/>
                  <a:pt x="0" y="597969"/>
                </a:cubicBezTo>
                <a:lnTo>
                  <a:pt x="0" y="6644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020" tIns="55020" rIns="55020" bIns="5502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2800" b="1" kern="1200" dirty="0"/>
              <a:t> سعيهم إلى هدم الكعبة</a:t>
            </a:r>
            <a:endParaRPr lang="ar-SA" sz="3200" b="1" kern="1200" dirty="0"/>
          </a:p>
        </p:txBody>
      </p:sp>
      <p:sp>
        <p:nvSpPr>
          <p:cNvPr id="18" name="Arrow: Right 17">
            <a:extLst>
              <a:ext uri="{FF2B5EF4-FFF2-40B4-BE49-F238E27FC236}">
                <a16:creationId xmlns="" xmlns:a16="http://schemas.microsoft.com/office/drawing/2014/main" id="{A4D88168-3AC5-43D8-AEDA-CE5FFD872CFE}"/>
              </a:ext>
            </a:extLst>
          </p:cNvPr>
          <p:cNvSpPr/>
          <p:nvPr/>
        </p:nvSpPr>
        <p:spPr>
          <a:xfrm rot="5400000">
            <a:off x="4395524" y="3649860"/>
            <a:ext cx="116271" cy="116271"/>
          </a:xfrm>
          <a:prstGeom prst="rightArrow">
            <a:avLst>
              <a:gd name="adj1" fmla="val 66700"/>
              <a:gd name="adj2" fmla="val 50000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07758A70-4BD3-4632-BD99-50463B3006F9}"/>
              </a:ext>
            </a:extLst>
          </p:cNvPr>
          <p:cNvSpPr/>
          <p:nvPr/>
        </p:nvSpPr>
        <p:spPr>
          <a:xfrm>
            <a:off x="2770682" y="3824267"/>
            <a:ext cx="3011798" cy="664410"/>
          </a:xfrm>
          <a:custGeom>
            <a:avLst/>
            <a:gdLst>
              <a:gd name="connsiteX0" fmla="*/ 0 w 2657640"/>
              <a:gd name="connsiteY0" fmla="*/ 66441 h 664410"/>
              <a:gd name="connsiteX1" fmla="*/ 66441 w 2657640"/>
              <a:gd name="connsiteY1" fmla="*/ 0 h 664410"/>
              <a:gd name="connsiteX2" fmla="*/ 2591199 w 2657640"/>
              <a:gd name="connsiteY2" fmla="*/ 0 h 664410"/>
              <a:gd name="connsiteX3" fmla="*/ 2657640 w 2657640"/>
              <a:gd name="connsiteY3" fmla="*/ 66441 h 664410"/>
              <a:gd name="connsiteX4" fmla="*/ 2657640 w 2657640"/>
              <a:gd name="connsiteY4" fmla="*/ 597969 h 664410"/>
              <a:gd name="connsiteX5" fmla="*/ 2591199 w 2657640"/>
              <a:gd name="connsiteY5" fmla="*/ 664410 h 664410"/>
              <a:gd name="connsiteX6" fmla="*/ 66441 w 2657640"/>
              <a:gd name="connsiteY6" fmla="*/ 664410 h 664410"/>
              <a:gd name="connsiteX7" fmla="*/ 0 w 2657640"/>
              <a:gd name="connsiteY7" fmla="*/ 597969 h 664410"/>
              <a:gd name="connsiteX8" fmla="*/ 0 w 2657640"/>
              <a:gd name="connsiteY8" fmla="*/ 66441 h 664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7640" h="664410">
                <a:moveTo>
                  <a:pt x="0" y="66441"/>
                </a:moveTo>
                <a:cubicBezTo>
                  <a:pt x="0" y="29747"/>
                  <a:pt x="29747" y="0"/>
                  <a:pt x="66441" y="0"/>
                </a:cubicBezTo>
                <a:lnTo>
                  <a:pt x="2591199" y="0"/>
                </a:lnTo>
                <a:cubicBezTo>
                  <a:pt x="2627893" y="0"/>
                  <a:pt x="2657640" y="29747"/>
                  <a:pt x="2657640" y="66441"/>
                </a:cubicBezTo>
                <a:lnTo>
                  <a:pt x="2657640" y="597969"/>
                </a:lnTo>
                <a:cubicBezTo>
                  <a:pt x="2657640" y="634663"/>
                  <a:pt x="2627893" y="664410"/>
                  <a:pt x="2591199" y="664410"/>
                </a:cubicBezTo>
                <a:lnTo>
                  <a:pt x="66441" y="664410"/>
                </a:lnTo>
                <a:cubicBezTo>
                  <a:pt x="29747" y="664410"/>
                  <a:pt x="0" y="634663"/>
                  <a:pt x="0" y="597969"/>
                </a:cubicBezTo>
                <a:lnTo>
                  <a:pt x="0" y="6644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020" tIns="55020" rIns="55020" bIns="55020" numCol="1" spcCol="127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kern="1200" dirty="0"/>
              <a:t>تضييع</a:t>
            </a:r>
            <a:endParaRPr lang="en-US" sz="2800" b="1" kern="1200" dirty="0"/>
          </a:p>
        </p:txBody>
      </p:sp>
      <p:sp>
        <p:nvSpPr>
          <p:cNvPr id="20" name="Arrow: Right 19">
            <a:extLst>
              <a:ext uri="{FF2B5EF4-FFF2-40B4-BE49-F238E27FC236}">
                <a16:creationId xmlns="" xmlns:a16="http://schemas.microsoft.com/office/drawing/2014/main" id="{9AA67891-76C6-4413-AAF7-74541AE2F711}"/>
              </a:ext>
            </a:extLst>
          </p:cNvPr>
          <p:cNvSpPr/>
          <p:nvPr/>
        </p:nvSpPr>
        <p:spPr>
          <a:xfrm rot="5400000">
            <a:off x="4395524" y="4546813"/>
            <a:ext cx="116271" cy="116271"/>
          </a:xfrm>
          <a:prstGeom prst="rightArrow">
            <a:avLst>
              <a:gd name="adj1" fmla="val 66700"/>
              <a:gd name="adj2" fmla="val 50000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7CC63F63-B964-462B-8F6A-C9455FF93A59}"/>
              </a:ext>
            </a:extLst>
          </p:cNvPr>
          <p:cNvSpPr/>
          <p:nvPr/>
        </p:nvSpPr>
        <p:spPr>
          <a:xfrm>
            <a:off x="2770682" y="4721221"/>
            <a:ext cx="3011798" cy="664410"/>
          </a:xfrm>
          <a:custGeom>
            <a:avLst/>
            <a:gdLst>
              <a:gd name="connsiteX0" fmla="*/ 0 w 2657640"/>
              <a:gd name="connsiteY0" fmla="*/ 66441 h 664410"/>
              <a:gd name="connsiteX1" fmla="*/ 66441 w 2657640"/>
              <a:gd name="connsiteY1" fmla="*/ 0 h 664410"/>
              <a:gd name="connsiteX2" fmla="*/ 2591199 w 2657640"/>
              <a:gd name="connsiteY2" fmla="*/ 0 h 664410"/>
              <a:gd name="connsiteX3" fmla="*/ 2657640 w 2657640"/>
              <a:gd name="connsiteY3" fmla="*/ 66441 h 664410"/>
              <a:gd name="connsiteX4" fmla="*/ 2657640 w 2657640"/>
              <a:gd name="connsiteY4" fmla="*/ 597969 h 664410"/>
              <a:gd name="connsiteX5" fmla="*/ 2591199 w 2657640"/>
              <a:gd name="connsiteY5" fmla="*/ 664410 h 664410"/>
              <a:gd name="connsiteX6" fmla="*/ 66441 w 2657640"/>
              <a:gd name="connsiteY6" fmla="*/ 664410 h 664410"/>
              <a:gd name="connsiteX7" fmla="*/ 0 w 2657640"/>
              <a:gd name="connsiteY7" fmla="*/ 597969 h 664410"/>
              <a:gd name="connsiteX8" fmla="*/ 0 w 2657640"/>
              <a:gd name="connsiteY8" fmla="*/ 66441 h 664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7640" h="664410">
                <a:moveTo>
                  <a:pt x="0" y="66441"/>
                </a:moveTo>
                <a:cubicBezTo>
                  <a:pt x="0" y="29747"/>
                  <a:pt x="29747" y="0"/>
                  <a:pt x="66441" y="0"/>
                </a:cubicBezTo>
                <a:lnTo>
                  <a:pt x="2591199" y="0"/>
                </a:lnTo>
                <a:cubicBezTo>
                  <a:pt x="2627893" y="0"/>
                  <a:pt x="2657640" y="29747"/>
                  <a:pt x="2657640" y="66441"/>
                </a:cubicBezTo>
                <a:lnTo>
                  <a:pt x="2657640" y="597969"/>
                </a:lnTo>
                <a:cubicBezTo>
                  <a:pt x="2657640" y="634663"/>
                  <a:pt x="2627893" y="664410"/>
                  <a:pt x="2591199" y="664410"/>
                </a:cubicBezTo>
                <a:lnTo>
                  <a:pt x="66441" y="664410"/>
                </a:lnTo>
                <a:cubicBezTo>
                  <a:pt x="29747" y="664410"/>
                  <a:pt x="0" y="634663"/>
                  <a:pt x="0" y="597969"/>
                </a:cubicBezTo>
                <a:lnTo>
                  <a:pt x="0" y="6644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020" tIns="55020" rIns="55020" bIns="55020" numCol="1" spcCol="127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kern="1200" dirty="0"/>
              <a:t>جماعات متفرقة</a:t>
            </a:r>
            <a:endParaRPr lang="en-US" sz="2800" b="1" kern="1200" dirty="0"/>
          </a:p>
        </p:txBody>
      </p:sp>
      <p:sp>
        <p:nvSpPr>
          <p:cNvPr id="22" name="Arrow: Right 21">
            <a:extLst>
              <a:ext uri="{FF2B5EF4-FFF2-40B4-BE49-F238E27FC236}">
                <a16:creationId xmlns="" xmlns:a16="http://schemas.microsoft.com/office/drawing/2014/main" id="{F75E4358-04AE-429E-9763-F7989EEF4EFE}"/>
              </a:ext>
            </a:extLst>
          </p:cNvPr>
          <p:cNvSpPr/>
          <p:nvPr/>
        </p:nvSpPr>
        <p:spPr>
          <a:xfrm rot="5400000">
            <a:off x="4395524" y="5443767"/>
            <a:ext cx="116271" cy="116271"/>
          </a:xfrm>
          <a:prstGeom prst="rightArrow">
            <a:avLst>
              <a:gd name="adj1" fmla="val 66700"/>
              <a:gd name="adj2" fmla="val 50000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917F2770-C524-412D-AA42-46169F7D0D1D}"/>
              </a:ext>
            </a:extLst>
          </p:cNvPr>
          <p:cNvSpPr/>
          <p:nvPr/>
        </p:nvSpPr>
        <p:spPr>
          <a:xfrm>
            <a:off x="2770682" y="5618175"/>
            <a:ext cx="3011798" cy="664410"/>
          </a:xfrm>
          <a:custGeom>
            <a:avLst/>
            <a:gdLst>
              <a:gd name="connsiteX0" fmla="*/ 0 w 2657640"/>
              <a:gd name="connsiteY0" fmla="*/ 66441 h 664410"/>
              <a:gd name="connsiteX1" fmla="*/ 66441 w 2657640"/>
              <a:gd name="connsiteY1" fmla="*/ 0 h 664410"/>
              <a:gd name="connsiteX2" fmla="*/ 2591199 w 2657640"/>
              <a:gd name="connsiteY2" fmla="*/ 0 h 664410"/>
              <a:gd name="connsiteX3" fmla="*/ 2657640 w 2657640"/>
              <a:gd name="connsiteY3" fmla="*/ 66441 h 664410"/>
              <a:gd name="connsiteX4" fmla="*/ 2657640 w 2657640"/>
              <a:gd name="connsiteY4" fmla="*/ 597969 h 664410"/>
              <a:gd name="connsiteX5" fmla="*/ 2591199 w 2657640"/>
              <a:gd name="connsiteY5" fmla="*/ 664410 h 664410"/>
              <a:gd name="connsiteX6" fmla="*/ 66441 w 2657640"/>
              <a:gd name="connsiteY6" fmla="*/ 664410 h 664410"/>
              <a:gd name="connsiteX7" fmla="*/ 0 w 2657640"/>
              <a:gd name="connsiteY7" fmla="*/ 597969 h 664410"/>
              <a:gd name="connsiteX8" fmla="*/ 0 w 2657640"/>
              <a:gd name="connsiteY8" fmla="*/ 66441 h 664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7640" h="664410">
                <a:moveTo>
                  <a:pt x="0" y="66441"/>
                </a:moveTo>
                <a:cubicBezTo>
                  <a:pt x="0" y="29747"/>
                  <a:pt x="29747" y="0"/>
                  <a:pt x="66441" y="0"/>
                </a:cubicBezTo>
                <a:lnTo>
                  <a:pt x="2591199" y="0"/>
                </a:lnTo>
                <a:cubicBezTo>
                  <a:pt x="2627893" y="0"/>
                  <a:pt x="2657640" y="29747"/>
                  <a:pt x="2657640" y="66441"/>
                </a:cubicBezTo>
                <a:lnTo>
                  <a:pt x="2657640" y="597969"/>
                </a:lnTo>
                <a:cubicBezTo>
                  <a:pt x="2657640" y="634663"/>
                  <a:pt x="2627893" y="664410"/>
                  <a:pt x="2591199" y="664410"/>
                </a:cubicBezTo>
                <a:lnTo>
                  <a:pt x="66441" y="664410"/>
                </a:lnTo>
                <a:cubicBezTo>
                  <a:pt x="29747" y="664410"/>
                  <a:pt x="0" y="634663"/>
                  <a:pt x="0" y="597969"/>
                </a:cubicBezTo>
                <a:lnTo>
                  <a:pt x="0" y="6644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020" tIns="55020" rIns="55020" bIns="55020" numCol="1" spcCol="127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kern="1200" dirty="0"/>
              <a:t>طين متحجرمُحرق</a:t>
            </a:r>
            <a:endParaRPr lang="en-US" sz="2400" b="1" kern="1200" dirty="0"/>
          </a:p>
        </p:txBody>
      </p:sp>
      <p:sp>
        <p:nvSpPr>
          <p:cNvPr id="24" name="TextBox 7">
            <a:extLst>
              <a:ext uri="{FF2B5EF4-FFF2-40B4-BE49-F238E27FC236}">
                <a16:creationId xmlns="" xmlns:a16="http://schemas.microsoft.com/office/drawing/2014/main" id="{888298AF-12F6-4A65-834C-AB74821F72CF}"/>
              </a:ext>
            </a:extLst>
          </p:cNvPr>
          <p:cNvSpPr txBox="1"/>
          <p:nvPr/>
        </p:nvSpPr>
        <p:spPr>
          <a:xfrm>
            <a:off x="228600" y="228600"/>
            <a:ext cx="3199420" cy="50430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ar-BH" sz="2000" b="1" dirty="0">
                <a:solidFill>
                  <a:schemeClr val="bg1"/>
                </a:solidFill>
                <a:cs typeface="+mj-cs"/>
              </a:rPr>
              <a:t>سورة الفيل </a:t>
            </a:r>
            <a:r>
              <a:rPr lang="ar-BH" sz="2000" b="1" dirty="0">
                <a:solidFill>
                  <a:schemeClr val="bg1"/>
                </a:solidFill>
              </a:rPr>
              <a:t>- التربية الإسلامية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3474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 FEEL 0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7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7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7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7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1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94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18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10" grpId="0" animBg="1"/>
      <p:bldP spid="12" grpId="0" animBg="1"/>
      <p:bldP spid="14" grpId="0" animBg="1"/>
      <p:bldP spid="15" grpId="0" animBg="1"/>
      <p:bldP spid="17" grpId="0" animBg="1"/>
      <p:bldP spid="19" grpId="0" animBg="1"/>
      <p:bldP spid="21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7">
            <a:extLst>
              <a:ext uri="{FF2B5EF4-FFF2-40B4-BE49-F238E27FC236}">
                <a16:creationId xmlns="" xmlns:a16="http://schemas.microsoft.com/office/drawing/2014/main" id="{4A56EA68-7343-4946-8426-472D00854CFA}"/>
              </a:ext>
            </a:extLst>
          </p:cNvPr>
          <p:cNvSpPr/>
          <p:nvPr/>
        </p:nvSpPr>
        <p:spPr>
          <a:xfrm>
            <a:off x="1532016" y="1752600"/>
            <a:ext cx="9067800" cy="4672335"/>
          </a:xfrm>
          <a:custGeom>
            <a:avLst/>
            <a:gdLst>
              <a:gd name="connsiteX0" fmla="*/ 0 w 2657640"/>
              <a:gd name="connsiteY0" fmla="*/ 66441 h 664410"/>
              <a:gd name="connsiteX1" fmla="*/ 66441 w 2657640"/>
              <a:gd name="connsiteY1" fmla="*/ 0 h 664410"/>
              <a:gd name="connsiteX2" fmla="*/ 2591199 w 2657640"/>
              <a:gd name="connsiteY2" fmla="*/ 0 h 664410"/>
              <a:gd name="connsiteX3" fmla="*/ 2657640 w 2657640"/>
              <a:gd name="connsiteY3" fmla="*/ 66441 h 664410"/>
              <a:gd name="connsiteX4" fmla="*/ 2657640 w 2657640"/>
              <a:gd name="connsiteY4" fmla="*/ 597969 h 664410"/>
              <a:gd name="connsiteX5" fmla="*/ 2591199 w 2657640"/>
              <a:gd name="connsiteY5" fmla="*/ 664410 h 664410"/>
              <a:gd name="connsiteX6" fmla="*/ 66441 w 2657640"/>
              <a:gd name="connsiteY6" fmla="*/ 664410 h 664410"/>
              <a:gd name="connsiteX7" fmla="*/ 0 w 2657640"/>
              <a:gd name="connsiteY7" fmla="*/ 597969 h 664410"/>
              <a:gd name="connsiteX8" fmla="*/ 0 w 2657640"/>
              <a:gd name="connsiteY8" fmla="*/ 66441 h 664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7640" h="664410">
                <a:moveTo>
                  <a:pt x="0" y="66441"/>
                </a:moveTo>
                <a:cubicBezTo>
                  <a:pt x="0" y="29747"/>
                  <a:pt x="29747" y="0"/>
                  <a:pt x="66441" y="0"/>
                </a:cubicBezTo>
                <a:lnTo>
                  <a:pt x="2591199" y="0"/>
                </a:lnTo>
                <a:cubicBezTo>
                  <a:pt x="2627893" y="0"/>
                  <a:pt x="2657640" y="29747"/>
                  <a:pt x="2657640" y="66441"/>
                </a:cubicBezTo>
                <a:lnTo>
                  <a:pt x="2657640" y="597969"/>
                </a:lnTo>
                <a:cubicBezTo>
                  <a:pt x="2657640" y="634663"/>
                  <a:pt x="2627893" y="664410"/>
                  <a:pt x="2591199" y="664410"/>
                </a:cubicBezTo>
                <a:lnTo>
                  <a:pt x="66441" y="664410"/>
                </a:lnTo>
                <a:cubicBezTo>
                  <a:pt x="29747" y="664410"/>
                  <a:pt x="0" y="634663"/>
                  <a:pt x="0" y="597969"/>
                </a:cubicBezTo>
                <a:lnTo>
                  <a:pt x="0" y="6644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020" tIns="55020" rIns="55020" bIns="55020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kern="1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879200"/>
            <a:ext cx="6042018" cy="8296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17" y="2756476"/>
            <a:ext cx="5616583" cy="9885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797840"/>
            <a:ext cx="7391400" cy="1065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17"/>
          <a:stretch/>
        </p:blipFill>
        <p:spPr bwMode="auto">
          <a:xfrm>
            <a:off x="4582894" y="4791988"/>
            <a:ext cx="5551706" cy="902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895" y="5638800"/>
            <a:ext cx="5551706" cy="78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EB2E4E0C-8CB9-4E11-8FBF-7F4E69D80603}"/>
              </a:ext>
            </a:extLst>
          </p:cNvPr>
          <p:cNvSpPr txBox="1"/>
          <p:nvPr/>
        </p:nvSpPr>
        <p:spPr>
          <a:xfrm>
            <a:off x="228600" y="228600"/>
            <a:ext cx="3199420" cy="50430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ar-BH" sz="2000" b="1" dirty="0">
                <a:solidFill>
                  <a:schemeClr val="bg1"/>
                </a:solidFill>
                <a:cs typeface="+mj-cs"/>
              </a:rPr>
              <a:t>سورة الفيل </a:t>
            </a:r>
            <a:r>
              <a:rPr lang="ar-BH" sz="2000" b="1" dirty="0">
                <a:solidFill>
                  <a:schemeClr val="bg1"/>
                </a:solidFill>
              </a:rPr>
              <a:t>- التربية الإسلامية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54249" y="839885"/>
            <a:ext cx="8556618" cy="646331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أرتِّبُ </a:t>
            </a:r>
            <a:r>
              <a:rPr lang="ar-S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آيات سورة </a:t>
            </a:r>
            <a:r>
              <a:rPr lang="ar-B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الفيل </a:t>
            </a:r>
            <a:r>
              <a:rPr lang="ar-S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بوضع </a:t>
            </a:r>
            <a:r>
              <a:rPr lang="ar-S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الأرقام من</a:t>
            </a:r>
            <a:r>
              <a:rPr lang="ar-B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(1) إلى </a:t>
            </a:r>
            <a:r>
              <a:rPr lang="ar-S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ar-SA" sz="3600" b="1" dirty="0">
                <a:solidFill>
                  <a:schemeClr val="bg1"/>
                </a:solidFill>
              </a:rPr>
              <a:t>5</a:t>
            </a:r>
            <a:r>
              <a:rPr lang="ar-S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181912" y="4830303"/>
            <a:ext cx="720080" cy="6480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dirty="0">
                <a:solidFill>
                  <a:srgbClr val="FF0000"/>
                </a:solidFill>
              </a:rPr>
              <a:t>4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156032" y="5715000"/>
            <a:ext cx="720080" cy="6480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dirty="0" smtClean="0">
                <a:solidFill>
                  <a:srgbClr val="FF0000"/>
                </a:solidFill>
              </a:rPr>
              <a:t>3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190787" y="1939607"/>
            <a:ext cx="720080" cy="6480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dirty="0" smtClean="0">
                <a:solidFill>
                  <a:srgbClr val="FF0000"/>
                </a:solidFill>
              </a:rPr>
              <a:t>2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177904" y="3914158"/>
            <a:ext cx="720080" cy="6480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dirty="0">
                <a:solidFill>
                  <a:srgbClr val="FF0000"/>
                </a:solidFill>
              </a:rPr>
              <a:t>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118558" y="219684"/>
            <a:ext cx="1923609" cy="92333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BH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155052" y="2854504"/>
            <a:ext cx="720080" cy="6480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5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1773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 FEEL  004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3000"/>
                            </p:stCondLst>
                            <p:childTnLst>
                              <p:par>
                                <p:cTn id="55" presetID="2" presetClass="entr" presetSubtype="2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0"/>
                            </p:stCondLst>
                            <p:childTnLst>
                              <p:par>
                                <p:cTn id="60" presetID="2" presetClass="entr" presetSubtype="2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8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6" grpId="0" animBg="1"/>
      <p:bldP spid="17" grpId="0" animBg="1"/>
      <p:bldP spid="18" grpId="0" animBg="1"/>
      <p:bldP spid="19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0448" y="1431450"/>
            <a:ext cx="10667999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3600" b="1" dirty="0" smtClean="0">
                <a:solidFill>
                  <a:schemeClr val="bg1"/>
                </a:solidFill>
              </a:rPr>
              <a:t>أصل </a:t>
            </a:r>
            <a:r>
              <a:rPr lang="ar-SA" sz="3600" b="1" dirty="0">
                <a:solidFill>
                  <a:schemeClr val="bg1"/>
                </a:solidFill>
              </a:rPr>
              <a:t>بين الكلمة في القائمة (أ) وما يناسبها في القائمة (ب) فيما يأتي</a:t>
            </a:r>
            <a:r>
              <a:rPr lang="ar-SA" sz="3600" dirty="0">
                <a:solidFill>
                  <a:schemeClr val="bg1"/>
                </a:solidFill>
              </a:rPr>
              <a:t>: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435583"/>
              </p:ext>
            </p:extLst>
          </p:nvPr>
        </p:nvGraphicFramePr>
        <p:xfrm>
          <a:off x="6781800" y="2451448"/>
          <a:ext cx="3124200" cy="32923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24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738117">
                <a:tc>
                  <a:txBody>
                    <a:bodyPr/>
                    <a:lstStyle/>
                    <a:p>
                      <a:pPr algn="ctr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(أ)</a:t>
                      </a:r>
                      <a:endParaRPr lang="en-US" sz="36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rgbClr val="8FE2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9217">
                <a:tc>
                  <a:txBody>
                    <a:bodyPr/>
                    <a:lstStyle/>
                    <a:p>
                      <a:pPr algn="ctr"/>
                      <a:r>
                        <a:rPr lang="ar-SA" sz="3200" b="1" dirty="0"/>
                        <a:t>أراد أبرهةُ</a:t>
                      </a:r>
                      <a:endParaRPr lang="en-US" sz="3200" b="1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ar-SA" sz="3200" b="1" dirty="0"/>
                        <a:t>جهَّزَ</a:t>
                      </a:r>
                      <a:r>
                        <a:rPr lang="ar-SA" sz="3200" b="1" baseline="0" dirty="0"/>
                        <a:t> أبرهةُ</a:t>
                      </a:r>
                      <a:endParaRPr lang="en-US" sz="3200" b="1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ar-SA" sz="3200" b="1" dirty="0"/>
                        <a:t>تقدَّمَ</a:t>
                      </a:r>
                      <a:r>
                        <a:rPr lang="ar-SA" sz="3200" b="1" baseline="0" dirty="0"/>
                        <a:t> </a:t>
                      </a:r>
                      <a:r>
                        <a:rPr lang="ar-SA" sz="3200" b="1" baseline="0" dirty="0" smtClean="0"/>
                        <a:t>الجيش</a:t>
                      </a:r>
                      <a:endParaRPr lang="en-US" sz="3200" b="1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ar-SA" sz="3200" b="1" dirty="0"/>
                        <a:t>أرسلَ اللهُ</a:t>
                      </a:r>
                      <a:endParaRPr lang="en-US" sz="3200" b="1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104097"/>
              </p:ext>
            </p:extLst>
          </p:nvPr>
        </p:nvGraphicFramePr>
        <p:xfrm>
          <a:off x="2089076" y="2451448"/>
          <a:ext cx="3042206" cy="33325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22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711505">
                <a:tc>
                  <a:txBody>
                    <a:bodyPr/>
                    <a:lstStyle/>
                    <a:p>
                      <a:pPr algn="ctr"/>
                      <a:r>
                        <a:rPr lang="ar-SA" sz="3600" b="1" dirty="0"/>
                        <a:t>(ب)</a:t>
                      </a:r>
                      <a:endParaRPr lang="en-US" sz="36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rgbClr val="8FE2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27595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/>
                        <a:t>فيلٌ كبير</a:t>
                      </a:r>
                      <a:endParaRPr lang="en-US" sz="3600" b="1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00760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/>
                        <a:t>طيرًا أبابيل</a:t>
                      </a:r>
                      <a:endParaRPr lang="en-US" sz="3600" b="1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27595">
                <a:tc>
                  <a:txBody>
                    <a:bodyPr/>
                    <a:lstStyle/>
                    <a:p>
                      <a:pPr algn="ctr"/>
                      <a:r>
                        <a:rPr lang="ar-SA" sz="3600" b="1" dirty="0"/>
                        <a:t>هدم الكعبة </a:t>
                      </a:r>
                      <a:endParaRPr lang="en-US" sz="3600" b="1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27595">
                <a:tc>
                  <a:txBody>
                    <a:bodyPr/>
                    <a:lstStyle/>
                    <a:p>
                      <a:pPr algn="ctr"/>
                      <a:r>
                        <a:rPr lang="ar-SA" sz="3600" b="1" dirty="0"/>
                        <a:t>جيشًا عظيمًا</a:t>
                      </a:r>
                      <a:endParaRPr lang="en-US" sz="3600" b="1" dirty="0"/>
                    </a:p>
                  </a:txBody>
                  <a:tcPr anchor="ctr"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Left Arrow 17"/>
          <p:cNvSpPr/>
          <p:nvPr/>
        </p:nvSpPr>
        <p:spPr bwMode="auto">
          <a:xfrm rot="1375139">
            <a:off x="4516684" y="4635351"/>
            <a:ext cx="3206131" cy="386421"/>
          </a:xfrm>
          <a:prstGeom prst="leftArrow">
            <a:avLst/>
          </a:prstGeom>
          <a:solidFill>
            <a:srgbClr val="8FE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Left Arrow 18"/>
          <p:cNvSpPr/>
          <p:nvPr/>
        </p:nvSpPr>
        <p:spPr bwMode="auto">
          <a:xfrm rot="1364768">
            <a:off x="4239914" y="3959885"/>
            <a:ext cx="3268297" cy="369533"/>
          </a:xfrm>
          <a:prstGeom prst="lef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Left Arrow 19"/>
          <p:cNvSpPr/>
          <p:nvPr/>
        </p:nvSpPr>
        <p:spPr bwMode="auto">
          <a:xfrm rot="20170608">
            <a:off x="4452737" y="4003865"/>
            <a:ext cx="3198402" cy="369533"/>
          </a:xfrm>
          <a:prstGeom prst="lef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Left Arrow 23"/>
          <p:cNvSpPr/>
          <p:nvPr/>
        </p:nvSpPr>
        <p:spPr bwMode="auto">
          <a:xfrm rot="19970039">
            <a:off x="4695894" y="4643796"/>
            <a:ext cx="2930947" cy="369533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="" xmlns:a16="http://schemas.microsoft.com/office/drawing/2014/main" id="{9795D41C-C2CD-45AB-9C93-FDAFF7CC976F}"/>
              </a:ext>
            </a:extLst>
          </p:cNvPr>
          <p:cNvSpPr txBox="1"/>
          <p:nvPr/>
        </p:nvSpPr>
        <p:spPr>
          <a:xfrm>
            <a:off x="228600" y="228600"/>
            <a:ext cx="3199420" cy="50430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ar-BH" sz="2000" b="1" dirty="0">
                <a:solidFill>
                  <a:schemeClr val="bg1"/>
                </a:solidFill>
                <a:cs typeface="+mj-cs"/>
              </a:rPr>
              <a:t>سورة الفيل </a:t>
            </a:r>
            <a:r>
              <a:rPr lang="ar-BH" sz="2000" b="1" dirty="0">
                <a:solidFill>
                  <a:schemeClr val="bg1"/>
                </a:solidFill>
              </a:rPr>
              <a:t>- التربية الإسلامية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39200" y="159526"/>
            <a:ext cx="2635236" cy="92333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BH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02828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 FEEL 00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4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4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4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34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9" grpId="0" animBg="1"/>
      <p:bldP spid="20" grpId="0" animBg="1"/>
      <p:bldP spid="24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>
            <a:extLst>
              <a:ext uri="{FF2B5EF4-FFF2-40B4-BE49-F238E27FC236}">
                <a16:creationId xmlns="" xmlns:a16="http://schemas.microsoft.com/office/drawing/2014/main" id="{700B9559-58B5-459A-838E-59C54E63D1ED}"/>
              </a:ext>
            </a:extLst>
          </p:cNvPr>
          <p:cNvSpPr txBox="1"/>
          <p:nvPr/>
        </p:nvSpPr>
        <p:spPr>
          <a:xfrm>
            <a:off x="7411453" y="5113552"/>
            <a:ext cx="4698594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BH" sz="7200" b="1" dirty="0" smtClean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اِنْتَهى </a:t>
            </a:r>
            <a:r>
              <a:rPr lang="ar-BH" sz="7200" b="1" dirty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الدرس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35360" y="451504"/>
            <a:ext cx="11713301" cy="5112568"/>
            <a:chOff x="335360" y="908720"/>
            <a:chExt cx="11713301" cy="5112568"/>
          </a:xfrm>
        </p:grpSpPr>
        <p:sp>
          <p:nvSpPr>
            <p:cNvPr id="17" name="Cloud Callout 16"/>
            <p:cNvSpPr/>
            <p:nvPr/>
          </p:nvSpPr>
          <p:spPr bwMode="auto">
            <a:xfrm>
              <a:off x="335360" y="908720"/>
              <a:ext cx="11713301" cy="5112568"/>
            </a:xfrm>
            <a:prstGeom prst="cloudCallout">
              <a:avLst>
                <a:gd name="adj1" fmla="val -47243"/>
                <a:gd name="adj2" fmla="val 53958"/>
              </a:avLst>
            </a:prstGeom>
            <a:solidFill>
              <a:srgbClr val="FDB5F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63552" y="1722646"/>
              <a:ext cx="8256917" cy="3339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115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دعواتنا للجميع </a:t>
              </a:r>
              <a:endParaRPr lang="en-US" sz="115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  <a:p>
              <a:pPr algn="ctr"/>
              <a:r>
                <a:rPr lang="ar-BH" sz="96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بالنجاح والتوفيق</a:t>
              </a:r>
              <a:endParaRPr lang="en-US" sz="9600" b="1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pic>
        <p:nvPicPr>
          <p:cNvPr id="1026" name="Picture 2" descr="Roses Bouquet Vector Illustration Royalty Free Cliparts, Vectors ...">
            <a:extLst>
              <a:ext uri="{FF2B5EF4-FFF2-40B4-BE49-F238E27FC236}">
                <a16:creationId xmlns="" xmlns:a16="http://schemas.microsoft.com/office/drawing/2014/main" id="{D1737C6E-4046-427B-B9E3-682F3CC4E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648" y="1720942"/>
            <a:ext cx="2573795" cy="257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8C72B48A-D9FA-4F62-B1D3-CD64EF6321C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541485" y="1090618"/>
            <a:ext cx="2305471" cy="2894442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="" xmlns:a16="http://schemas.microsoft.com/office/drawing/2014/main" id="{C7423853-09CA-459E-A8AD-DE69B496E3D4}"/>
              </a:ext>
            </a:extLst>
          </p:cNvPr>
          <p:cNvSpPr txBox="1"/>
          <p:nvPr/>
        </p:nvSpPr>
        <p:spPr>
          <a:xfrm>
            <a:off x="158262" y="105508"/>
            <a:ext cx="3199420" cy="50430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ar-BH" sz="2000" b="1" dirty="0">
                <a:solidFill>
                  <a:schemeClr val="bg1"/>
                </a:solidFill>
                <a:cs typeface="+mj-cs"/>
              </a:rPr>
              <a:t>سورة الفيل </a:t>
            </a:r>
            <a:r>
              <a:rPr lang="ar-BH" sz="2000" b="1" dirty="0">
                <a:solidFill>
                  <a:schemeClr val="bg1"/>
                </a:solidFill>
              </a:rPr>
              <a:t>- التربية الإسلامية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5629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عواتنا بالنجاح مر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قالب الدروس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قالب الدروس</Template>
  <TotalTime>4823</TotalTime>
  <Words>158</Words>
  <Application>Microsoft Office PowerPoint</Application>
  <PresentationFormat>Widescreen</PresentationFormat>
  <Paragraphs>51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Arabic Typesetting</vt:lpstr>
      <vt:lpstr>Arial</vt:lpstr>
      <vt:lpstr>Calibri</vt:lpstr>
      <vt:lpstr>Calibri Light</vt:lpstr>
      <vt:lpstr>Sakkal Majalla</vt:lpstr>
      <vt:lpstr>Times New Roman</vt:lpstr>
      <vt:lpstr>قالب الدروس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Ahmed-Under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TOSHIBA</dc:creator>
  <cp:lastModifiedBy>Admin</cp:lastModifiedBy>
  <cp:revision>513</cp:revision>
  <dcterms:created xsi:type="dcterms:W3CDTF">2017-12-04T04:25:59Z</dcterms:created>
  <dcterms:modified xsi:type="dcterms:W3CDTF">2020-11-03T09:11:10Z</dcterms:modified>
</cp:coreProperties>
</file>