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3" r:id="rId3"/>
    <p:sldId id="257" r:id="rId4"/>
    <p:sldId id="281" r:id="rId5"/>
    <p:sldId id="258" r:id="rId6"/>
    <p:sldId id="259" r:id="rId7"/>
    <p:sldId id="260" r:id="rId8"/>
    <p:sldId id="261" r:id="rId9"/>
    <p:sldId id="278" r:id="rId10"/>
    <p:sldId id="279" r:id="rId11"/>
    <p:sldId id="280" r:id="rId12"/>
    <p:sldId id="264" r:id="rId13"/>
    <p:sldId id="266" r:id="rId14"/>
    <p:sldId id="267" r:id="rId15"/>
    <p:sldId id="268" r:id="rId16"/>
    <p:sldId id="272" r:id="rId17"/>
    <p:sldId id="273" r:id="rId18"/>
    <p:sldId id="269" r:id="rId19"/>
    <p:sldId id="270" r:id="rId20"/>
    <p:sldId id="271" r:id="rId21"/>
    <p:sldId id="277" r:id="rId22"/>
    <p:sldId id="274" r:id="rId23"/>
    <p:sldId id="275" r:id="rId24"/>
    <p:sldId id="276" r:id="rId25"/>
    <p:sldId id="262"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43B8C6-5AFB-41DB-9866-A7711D78888D}" type="doc">
      <dgm:prSet loTypeId="urn:microsoft.com/office/officeart/2005/8/layout/hList1" loCatId="list" qsTypeId="urn:microsoft.com/office/officeart/2005/8/quickstyle/simple4" qsCatId="simple" csTypeId="urn:microsoft.com/office/officeart/2005/8/colors/colorful1#1" csCatId="colorful" phldr="1"/>
      <dgm:spPr/>
      <dgm:t>
        <a:bodyPr/>
        <a:lstStyle/>
        <a:p>
          <a:endParaRPr lang="fr-FR"/>
        </a:p>
      </dgm:t>
    </dgm:pt>
    <dgm:pt modelId="{58975155-D5E7-41EB-9483-1C89277040B5}">
      <dgm:prSet phldrT="[Texte]"/>
      <dgm:spPr/>
      <dgm:t>
        <a:bodyPr/>
        <a:lstStyle/>
        <a:p>
          <a:pPr rtl="1"/>
          <a:r>
            <a:rPr lang="ar-MA" dirty="0" smtClean="0"/>
            <a:t>العقد البيداغوجي </a:t>
          </a:r>
          <a:endParaRPr lang="fr-FR" dirty="0"/>
        </a:p>
      </dgm:t>
    </dgm:pt>
    <dgm:pt modelId="{02B36933-FA68-4464-87D3-F4DA59C9521E}" type="parTrans" cxnId="{5EBF69DE-0FD2-43F3-82C4-BDF1F8E13DAE}">
      <dgm:prSet/>
      <dgm:spPr/>
      <dgm:t>
        <a:bodyPr/>
        <a:lstStyle/>
        <a:p>
          <a:endParaRPr lang="fr-FR"/>
        </a:p>
      </dgm:t>
    </dgm:pt>
    <dgm:pt modelId="{E5403AB1-BE87-40EC-957D-719325226988}" type="sibTrans" cxnId="{5EBF69DE-0FD2-43F3-82C4-BDF1F8E13DAE}">
      <dgm:prSet/>
      <dgm:spPr/>
      <dgm:t>
        <a:bodyPr/>
        <a:lstStyle/>
        <a:p>
          <a:endParaRPr lang="fr-FR"/>
        </a:p>
      </dgm:t>
    </dgm:pt>
    <dgm:pt modelId="{4043CC5E-FBE9-46C3-ADAB-6687DA4C3EFA}">
      <dgm:prSet phldrT="[Texte]"/>
      <dgm:spPr/>
      <dgm:t>
        <a:bodyPr/>
        <a:lstStyle/>
        <a:p>
          <a:pPr rtl="1"/>
          <a:r>
            <a:rPr lang="ar-EG" b="0" i="0" dirty="0" smtClean="0"/>
            <a:t>تعاقد ضمني بين الأستاذ والتلاميذ منذ بداية السنة، وبموجب هذا الاتفاق يتم تحديد واجبات وحقوق كل من الأستاذ والتلميذ بدءا بمسح السبورة وانتهاء بعدم الغش أثناء المراقبة مرورا بتحديد الأهداف المراد تحقيقها والوسائل الديدياكتيكية المعتمدة ناهيك عن الانضباط داخل الفصل واقتناء الأدوات المدرسية...الخ".</a:t>
          </a:r>
          <a:endParaRPr lang="fr-FR" dirty="0"/>
        </a:p>
      </dgm:t>
    </dgm:pt>
    <dgm:pt modelId="{E3175AE4-6603-456E-9178-54F2BE834A81}" type="parTrans" cxnId="{FBE1CAA3-BBB8-4CF5-AD6F-2AF2E60994B2}">
      <dgm:prSet/>
      <dgm:spPr/>
      <dgm:t>
        <a:bodyPr/>
        <a:lstStyle/>
        <a:p>
          <a:endParaRPr lang="fr-FR"/>
        </a:p>
      </dgm:t>
    </dgm:pt>
    <dgm:pt modelId="{297B3BBF-AED6-44C0-879F-A4686C47E163}" type="sibTrans" cxnId="{FBE1CAA3-BBB8-4CF5-AD6F-2AF2E60994B2}">
      <dgm:prSet/>
      <dgm:spPr/>
      <dgm:t>
        <a:bodyPr/>
        <a:lstStyle/>
        <a:p>
          <a:endParaRPr lang="fr-FR"/>
        </a:p>
      </dgm:t>
    </dgm:pt>
    <dgm:pt modelId="{7D9B3C89-D37E-4567-AB2E-3D3332C264AF}">
      <dgm:prSet phldrT="[Texte]"/>
      <dgm:spPr/>
      <dgm:t>
        <a:bodyPr/>
        <a:lstStyle/>
        <a:p>
          <a:pPr rtl="1"/>
          <a:r>
            <a:rPr lang="ar-MA" dirty="0" smtClean="0"/>
            <a:t>العقد الديدكتيكي </a:t>
          </a:r>
          <a:endParaRPr lang="fr-FR" dirty="0"/>
        </a:p>
      </dgm:t>
    </dgm:pt>
    <dgm:pt modelId="{F8D2795A-10AE-4B3C-8331-54DBF78E1562}" type="parTrans" cxnId="{D3ED7C43-D3C9-467D-B85F-D6783BF63CCF}">
      <dgm:prSet/>
      <dgm:spPr/>
      <dgm:t>
        <a:bodyPr/>
        <a:lstStyle/>
        <a:p>
          <a:endParaRPr lang="fr-FR"/>
        </a:p>
      </dgm:t>
    </dgm:pt>
    <dgm:pt modelId="{5F7E27C7-3023-4ABF-9104-873BB26D31B9}" type="sibTrans" cxnId="{D3ED7C43-D3C9-467D-B85F-D6783BF63CCF}">
      <dgm:prSet/>
      <dgm:spPr/>
      <dgm:t>
        <a:bodyPr/>
        <a:lstStyle/>
        <a:p>
          <a:endParaRPr lang="fr-FR"/>
        </a:p>
      </dgm:t>
    </dgm:pt>
    <dgm:pt modelId="{90228654-4C8A-4654-AAF3-BEFB93EF0AFB}">
      <dgm:prSet phldrT="[Texte]"/>
      <dgm:spPr/>
      <dgm:t>
        <a:bodyPr/>
        <a:lstStyle/>
        <a:p>
          <a:pPr rtl="1"/>
          <a:endParaRPr lang="fr-FR" dirty="0"/>
        </a:p>
      </dgm:t>
    </dgm:pt>
    <dgm:pt modelId="{678320B3-74F7-40C3-B8F9-5C577BF16952}" type="parTrans" cxnId="{221032D7-560B-4B67-91B1-EA1C8F4B2D75}">
      <dgm:prSet/>
      <dgm:spPr/>
      <dgm:t>
        <a:bodyPr/>
        <a:lstStyle/>
        <a:p>
          <a:endParaRPr lang="fr-FR"/>
        </a:p>
      </dgm:t>
    </dgm:pt>
    <dgm:pt modelId="{08A1251B-F14D-425D-8DF5-56F921E60E0D}" type="sibTrans" cxnId="{221032D7-560B-4B67-91B1-EA1C8F4B2D75}">
      <dgm:prSet/>
      <dgm:spPr/>
      <dgm:t>
        <a:bodyPr/>
        <a:lstStyle/>
        <a:p>
          <a:endParaRPr lang="fr-FR"/>
        </a:p>
      </dgm:t>
    </dgm:pt>
    <dgm:pt modelId="{47034F35-B2DA-4151-8B2D-BF9CD01B6E9E}">
      <dgm:prSet/>
      <dgm:spPr/>
      <dgm:t>
        <a:bodyPr/>
        <a:lstStyle/>
        <a:p>
          <a:pPr rtl="1"/>
          <a:r>
            <a:rPr lang="ar-EG" b="0" i="0" dirty="0" smtClean="0"/>
            <a:t>العقد الديداكتيكي " مجموع العلاقات التي تحدد بصفة صريحة في بعض الحالات و بصفة ضمنية في اغلبها ما هو مطلوب من كل طرف ( المدرس و المتعلم ) أن يحققه خلال حصة تعليمية معينة "</a:t>
          </a:r>
          <a:endParaRPr lang="ar-EG" dirty="0"/>
        </a:p>
      </dgm:t>
    </dgm:pt>
    <dgm:pt modelId="{D4AEAB63-556B-446F-AD64-974A8CBCF6B5}" type="parTrans" cxnId="{DBA2F239-0286-4E47-83F5-CFE3E8211A5A}">
      <dgm:prSet/>
      <dgm:spPr/>
      <dgm:t>
        <a:bodyPr/>
        <a:lstStyle/>
        <a:p>
          <a:endParaRPr lang="fr-FR"/>
        </a:p>
      </dgm:t>
    </dgm:pt>
    <dgm:pt modelId="{3E95EE06-ADC2-494A-A5D8-624E48F138E5}" type="sibTrans" cxnId="{DBA2F239-0286-4E47-83F5-CFE3E8211A5A}">
      <dgm:prSet/>
      <dgm:spPr/>
      <dgm:t>
        <a:bodyPr/>
        <a:lstStyle/>
        <a:p>
          <a:endParaRPr lang="fr-FR"/>
        </a:p>
      </dgm:t>
    </dgm:pt>
    <dgm:pt modelId="{97A1B91C-23BC-4686-8F27-CE1F03C33EF7}" type="pres">
      <dgm:prSet presAssocID="{2643B8C6-5AFB-41DB-9866-A7711D78888D}" presName="Name0" presStyleCnt="0">
        <dgm:presLayoutVars>
          <dgm:dir/>
          <dgm:animLvl val="lvl"/>
          <dgm:resizeHandles val="exact"/>
        </dgm:presLayoutVars>
      </dgm:prSet>
      <dgm:spPr/>
      <dgm:t>
        <a:bodyPr/>
        <a:lstStyle/>
        <a:p>
          <a:endParaRPr lang="fr-FR"/>
        </a:p>
      </dgm:t>
    </dgm:pt>
    <dgm:pt modelId="{257773EB-C36E-4172-AC79-DCA1D4844820}" type="pres">
      <dgm:prSet presAssocID="{58975155-D5E7-41EB-9483-1C89277040B5}" presName="composite" presStyleCnt="0"/>
      <dgm:spPr/>
    </dgm:pt>
    <dgm:pt modelId="{400D98D3-F668-459B-99DE-13709D29AFE8}" type="pres">
      <dgm:prSet presAssocID="{58975155-D5E7-41EB-9483-1C89277040B5}" presName="parTx" presStyleLbl="alignNode1" presStyleIdx="0" presStyleCnt="2">
        <dgm:presLayoutVars>
          <dgm:chMax val="0"/>
          <dgm:chPref val="0"/>
          <dgm:bulletEnabled val="1"/>
        </dgm:presLayoutVars>
      </dgm:prSet>
      <dgm:spPr/>
      <dgm:t>
        <a:bodyPr/>
        <a:lstStyle/>
        <a:p>
          <a:endParaRPr lang="fr-FR"/>
        </a:p>
      </dgm:t>
    </dgm:pt>
    <dgm:pt modelId="{5752E91A-6A21-488A-AAEF-A1F253F50888}" type="pres">
      <dgm:prSet presAssocID="{58975155-D5E7-41EB-9483-1C89277040B5}" presName="desTx" presStyleLbl="alignAccFollowNode1" presStyleIdx="0" presStyleCnt="2" custScaleY="83761" custLinFactNeighborX="1113" custLinFactNeighborY="-230">
        <dgm:presLayoutVars>
          <dgm:bulletEnabled val="1"/>
        </dgm:presLayoutVars>
      </dgm:prSet>
      <dgm:spPr/>
      <dgm:t>
        <a:bodyPr/>
        <a:lstStyle/>
        <a:p>
          <a:endParaRPr lang="fr-FR"/>
        </a:p>
      </dgm:t>
    </dgm:pt>
    <dgm:pt modelId="{D9A16CC5-1ADC-4B90-9973-AF6BE9F076EF}" type="pres">
      <dgm:prSet presAssocID="{E5403AB1-BE87-40EC-957D-719325226988}" presName="space" presStyleCnt="0"/>
      <dgm:spPr/>
    </dgm:pt>
    <dgm:pt modelId="{A8C13A0E-0505-4B76-B3F8-E687879DCDD0}" type="pres">
      <dgm:prSet presAssocID="{7D9B3C89-D37E-4567-AB2E-3D3332C264AF}" presName="composite" presStyleCnt="0"/>
      <dgm:spPr/>
    </dgm:pt>
    <dgm:pt modelId="{3E92C299-A098-4B0C-9459-59092EE7F2A3}" type="pres">
      <dgm:prSet presAssocID="{7D9B3C89-D37E-4567-AB2E-3D3332C264AF}" presName="parTx" presStyleLbl="alignNode1" presStyleIdx="1" presStyleCnt="2">
        <dgm:presLayoutVars>
          <dgm:chMax val="0"/>
          <dgm:chPref val="0"/>
          <dgm:bulletEnabled val="1"/>
        </dgm:presLayoutVars>
      </dgm:prSet>
      <dgm:spPr/>
      <dgm:t>
        <a:bodyPr/>
        <a:lstStyle/>
        <a:p>
          <a:endParaRPr lang="fr-FR"/>
        </a:p>
      </dgm:t>
    </dgm:pt>
    <dgm:pt modelId="{0673052E-D3ED-42F6-829B-49E21C2F300F}" type="pres">
      <dgm:prSet presAssocID="{7D9B3C89-D37E-4567-AB2E-3D3332C264AF}" presName="desTx" presStyleLbl="alignAccFollowNode1" presStyleIdx="1" presStyleCnt="2" custScaleY="85600">
        <dgm:presLayoutVars>
          <dgm:bulletEnabled val="1"/>
        </dgm:presLayoutVars>
      </dgm:prSet>
      <dgm:spPr/>
      <dgm:t>
        <a:bodyPr/>
        <a:lstStyle/>
        <a:p>
          <a:endParaRPr lang="fr-FR"/>
        </a:p>
      </dgm:t>
    </dgm:pt>
  </dgm:ptLst>
  <dgm:cxnLst>
    <dgm:cxn modelId="{5EBF69DE-0FD2-43F3-82C4-BDF1F8E13DAE}" srcId="{2643B8C6-5AFB-41DB-9866-A7711D78888D}" destId="{58975155-D5E7-41EB-9483-1C89277040B5}" srcOrd="0" destOrd="0" parTransId="{02B36933-FA68-4464-87D3-F4DA59C9521E}" sibTransId="{E5403AB1-BE87-40EC-957D-719325226988}"/>
    <dgm:cxn modelId="{221032D7-560B-4B67-91B1-EA1C8F4B2D75}" srcId="{7D9B3C89-D37E-4567-AB2E-3D3332C264AF}" destId="{90228654-4C8A-4654-AAF3-BEFB93EF0AFB}" srcOrd="0" destOrd="0" parTransId="{678320B3-74F7-40C3-B8F9-5C577BF16952}" sibTransId="{08A1251B-F14D-425D-8DF5-56F921E60E0D}"/>
    <dgm:cxn modelId="{47573541-E771-48F5-99EA-2E65B97F1EE9}" type="presOf" srcId="{58975155-D5E7-41EB-9483-1C89277040B5}" destId="{400D98D3-F668-459B-99DE-13709D29AFE8}" srcOrd="0" destOrd="0" presId="urn:microsoft.com/office/officeart/2005/8/layout/hList1"/>
    <dgm:cxn modelId="{864C2193-F821-42FC-B87B-F6B53F678191}" type="presOf" srcId="{90228654-4C8A-4654-AAF3-BEFB93EF0AFB}" destId="{0673052E-D3ED-42F6-829B-49E21C2F300F}" srcOrd="0" destOrd="0" presId="urn:microsoft.com/office/officeart/2005/8/layout/hList1"/>
    <dgm:cxn modelId="{1869E985-A7DA-4CAE-94CE-A2CD971BA367}" type="presOf" srcId="{47034F35-B2DA-4151-8B2D-BF9CD01B6E9E}" destId="{0673052E-D3ED-42F6-829B-49E21C2F300F}" srcOrd="0" destOrd="1" presId="urn:microsoft.com/office/officeart/2005/8/layout/hList1"/>
    <dgm:cxn modelId="{6CF2FBA7-64CF-4810-853E-8A40D2BDB291}" type="presOf" srcId="{4043CC5E-FBE9-46C3-ADAB-6687DA4C3EFA}" destId="{5752E91A-6A21-488A-AAEF-A1F253F50888}" srcOrd="0" destOrd="0" presId="urn:microsoft.com/office/officeart/2005/8/layout/hList1"/>
    <dgm:cxn modelId="{C06B5898-35F3-4B98-A795-61323BE19015}" type="presOf" srcId="{2643B8C6-5AFB-41DB-9866-A7711D78888D}" destId="{97A1B91C-23BC-4686-8F27-CE1F03C33EF7}" srcOrd="0" destOrd="0" presId="urn:microsoft.com/office/officeart/2005/8/layout/hList1"/>
    <dgm:cxn modelId="{3FE92673-BC7E-4E1D-BEFD-821F9CF0A3A0}" type="presOf" srcId="{7D9B3C89-D37E-4567-AB2E-3D3332C264AF}" destId="{3E92C299-A098-4B0C-9459-59092EE7F2A3}" srcOrd="0" destOrd="0" presId="urn:microsoft.com/office/officeart/2005/8/layout/hList1"/>
    <dgm:cxn modelId="{D3ED7C43-D3C9-467D-B85F-D6783BF63CCF}" srcId="{2643B8C6-5AFB-41DB-9866-A7711D78888D}" destId="{7D9B3C89-D37E-4567-AB2E-3D3332C264AF}" srcOrd="1" destOrd="0" parTransId="{F8D2795A-10AE-4B3C-8331-54DBF78E1562}" sibTransId="{5F7E27C7-3023-4ABF-9104-873BB26D31B9}"/>
    <dgm:cxn modelId="{FBE1CAA3-BBB8-4CF5-AD6F-2AF2E60994B2}" srcId="{58975155-D5E7-41EB-9483-1C89277040B5}" destId="{4043CC5E-FBE9-46C3-ADAB-6687DA4C3EFA}" srcOrd="0" destOrd="0" parTransId="{E3175AE4-6603-456E-9178-54F2BE834A81}" sibTransId="{297B3BBF-AED6-44C0-879F-A4686C47E163}"/>
    <dgm:cxn modelId="{DBA2F239-0286-4E47-83F5-CFE3E8211A5A}" srcId="{7D9B3C89-D37E-4567-AB2E-3D3332C264AF}" destId="{47034F35-B2DA-4151-8B2D-BF9CD01B6E9E}" srcOrd="1" destOrd="0" parTransId="{D4AEAB63-556B-446F-AD64-974A8CBCF6B5}" sibTransId="{3E95EE06-ADC2-494A-A5D8-624E48F138E5}"/>
    <dgm:cxn modelId="{03AA255C-604B-4F06-B293-E78CCA4E1FCE}" type="presParOf" srcId="{97A1B91C-23BC-4686-8F27-CE1F03C33EF7}" destId="{257773EB-C36E-4172-AC79-DCA1D4844820}" srcOrd="0" destOrd="0" presId="urn:microsoft.com/office/officeart/2005/8/layout/hList1"/>
    <dgm:cxn modelId="{D1C63326-7D07-4B1F-AE79-1612D9FAECD4}" type="presParOf" srcId="{257773EB-C36E-4172-AC79-DCA1D4844820}" destId="{400D98D3-F668-459B-99DE-13709D29AFE8}" srcOrd="0" destOrd="0" presId="urn:microsoft.com/office/officeart/2005/8/layout/hList1"/>
    <dgm:cxn modelId="{08BD6F93-CC75-4429-ABBD-59CCE81D65A0}" type="presParOf" srcId="{257773EB-C36E-4172-AC79-DCA1D4844820}" destId="{5752E91A-6A21-488A-AAEF-A1F253F50888}" srcOrd="1" destOrd="0" presId="urn:microsoft.com/office/officeart/2005/8/layout/hList1"/>
    <dgm:cxn modelId="{C663D589-C8D3-4232-8862-CFA7F42F4061}" type="presParOf" srcId="{97A1B91C-23BC-4686-8F27-CE1F03C33EF7}" destId="{D9A16CC5-1ADC-4B90-9973-AF6BE9F076EF}" srcOrd="1" destOrd="0" presId="urn:microsoft.com/office/officeart/2005/8/layout/hList1"/>
    <dgm:cxn modelId="{57DCD94A-020C-4239-9A53-DFA8C796098B}" type="presParOf" srcId="{97A1B91C-23BC-4686-8F27-CE1F03C33EF7}" destId="{A8C13A0E-0505-4B76-B3F8-E687879DCDD0}" srcOrd="2" destOrd="0" presId="urn:microsoft.com/office/officeart/2005/8/layout/hList1"/>
    <dgm:cxn modelId="{7B2A7632-959A-4D84-B5CF-864BE40C2FAD}" type="presParOf" srcId="{A8C13A0E-0505-4B76-B3F8-E687879DCDD0}" destId="{3E92C299-A098-4B0C-9459-59092EE7F2A3}" srcOrd="0" destOrd="0" presId="urn:microsoft.com/office/officeart/2005/8/layout/hList1"/>
    <dgm:cxn modelId="{F739BE8B-CB02-4D77-A517-B26382C6A7D9}" type="presParOf" srcId="{A8C13A0E-0505-4B76-B3F8-E687879DCDD0}" destId="{0673052E-D3ED-42F6-829B-49E21C2F300F}"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E49B75-828A-48BA-B37E-9384FCFB93A0}" type="doc">
      <dgm:prSet loTypeId="urn:microsoft.com/office/officeart/2005/8/layout/hList1" loCatId="list" qsTypeId="urn:microsoft.com/office/officeart/2005/8/quickstyle/simple1" qsCatId="simple" csTypeId="urn:microsoft.com/office/officeart/2005/8/colors/colorful1#2" csCatId="colorful" phldr="1"/>
      <dgm:spPr/>
      <dgm:t>
        <a:bodyPr/>
        <a:lstStyle/>
        <a:p>
          <a:endParaRPr lang="fr-FR"/>
        </a:p>
      </dgm:t>
    </dgm:pt>
    <dgm:pt modelId="{AA6DEE36-9063-44C1-885E-FB06B9AAB9E0}">
      <dgm:prSet phldrT="[Texte]"/>
      <dgm:spPr/>
      <dgm:t>
        <a:bodyPr/>
        <a:lstStyle/>
        <a:p>
          <a:r>
            <a:rPr lang="ar-EG" dirty="0" smtClean="0"/>
            <a:t>التدريس </a:t>
          </a:r>
          <a:endParaRPr lang="fr-FR" dirty="0"/>
        </a:p>
      </dgm:t>
    </dgm:pt>
    <dgm:pt modelId="{A292BDE8-39AF-4F6B-90FD-9E95CF102A12}" type="parTrans" cxnId="{927E9F5C-4FA4-41BB-91D2-6C39B932DF33}">
      <dgm:prSet/>
      <dgm:spPr/>
      <dgm:t>
        <a:bodyPr/>
        <a:lstStyle/>
        <a:p>
          <a:endParaRPr lang="fr-FR"/>
        </a:p>
      </dgm:t>
    </dgm:pt>
    <dgm:pt modelId="{22C0E45E-2107-42B6-BB53-28FE620D2048}" type="sibTrans" cxnId="{927E9F5C-4FA4-41BB-91D2-6C39B932DF33}">
      <dgm:prSet/>
      <dgm:spPr/>
      <dgm:t>
        <a:bodyPr/>
        <a:lstStyle/>
        <a:p>
          <a:endParaRPr lang="fr-FR"/>
        </a:p>
      </dgm:t>
    </dgm:pt>
    <dgm:pt modelId="{043CBEB2-36E8-421E-B3DF-F730589580F8}">
      <dgm:prSet phldrT="[Texte]"/>
      <dgm:spPr/>
      <dgm:t>
        <a:bodyPr/>
        <a:lstStyle/>
        <a:p>
          <a:pPr rtl="1"/>
          <a:r>
            <a:rPr lang="ar-EG" b="0" i="0" dirty="0" smtClean="0"/>
            <a:t>هي كلمة مشتقة من الفعل الثلاثي درسَ، ويعتمد على نقل المعلومات الثقافية، والعلمية للطلاب من قبل شخصٍ يسمى المُدرس، ويعد التدريس من المهن القديمة، والتي عرفها البشر منذ وجودهم على الأرض، فحرصوا على أن يدرسوا كافة الأشياء المحيطة بهم لاكتشافها، والتعرف عليها، وهذا ما ساهم في جعل التدريس أداةً من أدوات نهوض المجتمعات الإنسانية.</a:t>
          </a:r>
          <a:endParaRPr lang="fr-FR" dirty="0"/>
        </a:p>
      </dgm:t>
    </dgm:pt>
    <dgm:pt modelId="{DC9A42CA-3538-4B8E-AB8E-937FB5162641}" type="parTrans" cxnId="{A20029FF-2610-4952-8AD3-4AB1BE3BB530}">
      <dgm:prSet/>
      <dgm:spPr/>
      <dgm:t>
        <a:bodyPr/>
        <a:lstStyle/>
        <a:p>
          <a:endParaRPr lang="fr-FR"/>
        </a:p>
      </dgm:t>
    </dgm:pt>
    <dgm:pt modelId="{6FCBD654-FC5F-4AD2-82E4-5C57B5F89A0F}" type="sibTrans" cxnId="{A20029FF-2610-4952-8AD3-4AB1BE3BB530}">
      <dgm:prSet/>
      <dgm:spPr/>
      <dgm:t>
        <a:bodyPr/>
        <a:lstStyle/>
        <a:p>
          <a:endParaRPr lang="fr-FR"/>
        </a:p>
      </dgm:t>
    </dgm:pt>
    <dgm:pt modelId="{C5C6F3EA-DD25-4BDB-9014-C5489E039451}" type="pres">
      <dgm:prSet presAssocID="{42E49B75-828A-48BA-B37E-9384FCFB93A0}" presName="Name0" presStyleCnt="0">
        <dgm:presLayoutVars>
          <dgm:dir/>
          <dgm:animLvl val="lvl"/>
          <dgm:resizeHandles val="exact"/>
        </dgm:presLayoutVars>
      </dgm:prSet>
      <dgm:spPr/>
      <dgm:t>
        <a:bodyPr/>
        <a:lstStyle/>
        <a:p>
          <a:endParaRPr lang="fr-FR"/>
        </a:p>
      </dgm:t>
    </dgm:pt>
    <dgm:pt modelId="{058AF4BA-E394-4066-B7FE-B0002C720F87}" type="pres">
      <dgm:prSet presAssocID="{AA6DEE36-9063-44C1-885E-FB06B9AAB9E0}" presName="composite" presStyleCnt="0"/>
      <dgm:spPr/>
    </dgm:pt>
    <dgm:pt modelId="{501A22DE-BA4A-4FC6-BEF2-8734E14A3DDF}" type="pres">
      <dgm:prSet presAssocID="{AA6DEE36-9063-44C1-885E-FB06B9AAB9E0}" presName="parTx" presStyleLbl="alignNode1" presStyleIdx="0" presStyleCnt="1" custLinFactNeighborY="-24825">
        <dgm:presLayoutVars>
          <dgm:chMax val="0"/>
          <dgm:chPref val="0"/>
          <dgm:bulletEnabled val="1"/>
        </dgm:presLayoutVars>
      </dgm:prSet>
      <dgm:spPr/>
      <dgm:t>
        <a:bodyPr/>
        <a:lstStyle/>
        <a:p>
          <a:endParaRPr lang="fr-FR"/>
        </a:p>
      </dgm:t>
    </dgm:pt>
    <dgm:pt modelId="{BF39AB87-6EEA-4EB5-90D9-EF13F3D2645C}" type="pres">
      <dgm:prSet presAssocID="{AA6DEE36-9063-44C1-885E-FB06B9AAB9E0}" presName="desTx" presStyleLbl="alignAccFollowNode1" presStyleIdx="0" presStyleCnt="1">
        <dgm:presLayoutVars>
          <dgm:bulletEnabled val="1"/>
        </dgm:presLayoutVars>
      </dgm:prSet>
      <dgm:spPr/>
      <dgm:t>
        <a:bodyPr/>
        <a:lstStyle/>
        <a:p>
          <a:endParaRPr lang="fr-FR"/>
        </a:p>
      </dgm:t>
    </dgm:pt>
  </dgm:ptLst>
  <dgm:cxnLst>
    <dgm:cxn modelId="{A20029FF-2610-4952-8AD3-4AB1BE3BB530}" srcId="{AA6DEE36-9063-44C1-885E-FB06B9AAB9E0}" destId="{043CBEB2-36E8-421E-B3DF-F730589580F8}" srcOrd="0" destOrd="0" parTransId="{DC9A42CA-3538-4B8E-AB8E-937FB5162641}" sibTransId="{6FCBD654-FC5F-4AD2-82E4-5C57B5F89A0F}"/>
    <dgm:cxn modelId="{A1AD7060-111E-46F0-B191-CF795BF4D823}" type="presOf" srcId="{AA6DEE36-9063-44C1-885E-FB06B9AAB9E0}" destId="{501A22DE-BA4A-4FC6-BEF2-8734E14A3DDF}" srcOrd="0" destOrd="0" presId="urn:microsoft.com/office/officeart/2005/8/layout/hList1"/>
    <dgm:cxn modelId="{927E9F5C-4FA4-41BB-91D2-6C39B932DF33}" srcId="{42E49B75-828A-48BA-B37E-9384FCFB93A0}" destId="{AA6DEE36-9063-44C1-885E-FB06B9AAB9E0}" srcOrd="0" destOrd="0" parTransId="{A292BDE8-39AF-4F6B-90FD-9E95CF102A12}" sibTransId="{22C0E45E-2107-42B6-BB53-28FE620D2048}"/>
    <dgm:cxn modelId="{30328CB4-036A-458E-A30D-07BACEC2E375}" type="presOf" srcId="{043CBEB2-36E8-421E-B3DF-F730589580F8}" destId="{BF39AB87-6EEA-4EB5-90D9-EF13F3D2645C}" srcOrd="0" destOrd="0" presId="urn:microsoft.com/office/officeart/2005/8/layout/hList1"/>
    <dgm:cxn modelId="{234DAD2A-1BFA-4F9D-A153-A070BDBD7FF3}" type="presOf" srcId="{42E49B75-828A-48BA-B37E-9384FCFB93A0}" destId="{C5C6F3EA-DD25-4BDB-9014-C5489E039451}" srcOrd="0" destOrd="0" presId="urn:microsoft.com/office/officeart/2005/8/layout/hList1"/>
    <dgm:cxn modelId="{3F4C784A-4CC2-46E7-A71A-62669670A68E}" type="presParOf" srcId="{C5C6F3EA-DD25-4BDB-9014-C5489E039451}" destId="{058AF4BA-E394-4066-B7FE-B0002C720F87}" srcOrd="0" destOrd="0" presId="urn:microsoft.com/office/officeart/2005/8/layout/hList1"/>
    <dgm:cxn modelId="{560A9080-CF75-4B71-B6F8-226164B5D100}" type="presParOf" srcId="{058AF4BA-E394-4066-B7FE-B0002C720F87}" destId="{501A22DE-BA4A-4FC6-BEF2-8734E14A3DDF}" srcOrd="0" destOrd="0" presId="urn:microsoft.com/office/officeart/2005/8/layout/hList1"/>
    <dgm:cxn modelId="{FB36FE55-27EC-4F4E-8A32-AC17FE855035}" type="presParOf" srcId="{058AF4BA-E394-4066-B7FE-B0002C720F87}" destId="{BF39AB87-6EEA-4EB5-90D9-EF13F3D2645C}"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0D98D3-F668-459B-99DE-13709D29AFE8}">
      <dsp:nvSpPr>
        <dsp:cNvPr id="0" name=""/>
        <dsp:cNvSpPr/>
      </dsp:nvSpPr>
      <dsp:spPr>
        <a:xfrm>
          <a:off x="40" y="285927"/>
          <a:ext cx="3845569" cy="69120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rtl="1">
            <a:lnSpc>
              <a:spcPct val="90000"/>
            </a:lnSpc>
            <a:spcBef>
              <a:spcPct val="0"/>
            </a:spcBef>
            <a:spcAft>
              <a:spcPct val="35000"/>
            </a:spcAft>
          </a:pPr>
          <a:r>
            <a:rPr lang="ar-MA" sz="2200" kern="1200" dirty="0" smtClean="0"/>
            <a:t>العقد البيداغوجي </a:t>
          </a:r>
          <a:endParaRPr lang="fr-FR" sz="2200" kern="1200" dirty="0"/>
        </a:p>
      </dsp:txBody>
      <dsp:txXfrm>
        <a:off x="40" y="285927"/>
        <a:ext cx="3845569" cy="691200"/>
      </dsp:txXfrm>
    </dsp:sp>
    <dsp:sp modelId="{5752E91A-6A21-488A-AAEF-A1F253F50888}">
      <dsp:nvSpPr>
        <dsp:cNvPr id="0" name=""/>
        <dsp:cNvSpPr/>
      </dsp:nvSpPr>
      <dsp:spPr>
        <a:xfrm>
          <a:off x="42841" y="1257303"/>
          <a:ext cx="3845569" cy="2974564"/>
        </a:xfrm>
        <a:prstGeom prst="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r" defTabSz="977900" rtl="1">
            <a:lnSpc>
              <a:spcPct val="90000"/>
            </a:lnSpc>
            <a:spcBef>
              <a:spcPct val="0"/>
            </a:spcBef>
            <a:spcAft>
              <a:spcPct val="15000"/>
            </a:spcAft>
            <a:buChar char="••"/>
          </a:pPr>
          <a:r>
            <a:rPr lang="ar-EG" sz="2200" b="0" i="0" kern="1200" dirty="0" smtClean="0"/>
            <a:t>تعاقد ضمني بين الأستاذ والتلاميذ منذ بداية السنة، وبموجب هذا الاتفاق يتم تحديد واجبات وحقوق كل من الأستاذ والتلميذ بدءا بمسح السبورة وانتهاء بعدم الغش أثناء المراقبة مرورا بتحديد الأهداف المراد تحقيقها والوسائل الديدياكتيكية المعتمدة ناهيك عن الانضباط داخل الفصل واقتناء الأدوات المدرسية...الخ".</a:t>
          </a:r>
          <a:endParaRPr lang="fr-FR" sz="2200" kern="1200" dirty="0"/>
        </a:p>
      </dsp:txBody>
      <dsp:txXfrm>
        <a:off x="42841" y="1257303"/>
        <a:ext cx="3845569" cy="2974564"/>
      </dsp:txXfrm>
    </dsp:sp>
    <dsp:sp modelId="{3E92C299-A098-4B0C-9459-59092EE7F2A3}">
      <dsp:nvSpPr>
        <dsp:cNvPr id="0" name=""/>
        <dsp:cNvSpPr/>
      </dsp:nvSpPr>
      <dsp:spPr>
        <a:xfrm>
          <a:off x="4383989" y="269600"/>
          <a:ext cx="3845569" cy="69120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rtl="1">
            <a:lnSpc>
              <a:spcPct val="90000"/>
            </a:lnSpc>
            <a:spcBef>
              <a:spcPct val="0"/>
            </a:spcBef>
            <a:spcAft>
              <a:spcPct val="35000"/>
            </a:spcAft>
          </a:pPr>
          <a:r>
            <a:rPr lang="ar-MA" sz="2200" kern="1200" dirty="0" smtClean="0"/>
            <a:t>العقد الديدكتيكي </a:t>
          </a:r>
          <a:endParaRPr lang="fr-FR" sz="2200" kern="1200" dirty="0"/>
        </a:p>
      </dsp:txBody>
      <dsp:txXfrm>
        <a:off x="4383989" y="269600"/>
        <a:ext cx="3845569" cy="691200"/>
      </dsp:txXfrm>
    </dsp:sp>
    <dsp:sp modelId="{0673052E-D3ED-42F6-829B-49E21C2F300F}">
      <dsp:nvSpPr>
        <dsp:cNvPr id="0" name=""/>
        <dsp:cNvSpPr/>
      </dsp:nvSpPr>
      <dsp:spPr>
        <a:xfrm>
          <a:off x="4383989" y="1216490"/>
          <a:ext cx="3845569" cy="3039871"/>
        </a:xfrm>
        <a:prstGeom prst="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r" defTabSz="977900" rtl="1">
            <a:lnSpc>
              <a:spcPct val="90000"/>
            </a:lnSpc>
            <a:spcBef>
              <a:spcPct val="0"/>
            </a:spcBef>
            <a:spcAft>
              <a:spcPct val="15000"/>
            </a:spcAft>
            <a:buChar char="••"/>
          </a:pPr>
          <a:endParaRPr lang="fr-FR" sz="2200" kern="1200" dirty="0"/>
        </a:p>
        <a:p>
          <a:pPr marL="228600" lvl="1" indent="-228600" algn="r" defTabSz="977900" rtl="1">
            <a:lnSpc>
              <a:spcPct val="90000"/>
            </a:lnSpc>
            <a:spcBef>
              <a:spcPct val="0"/>
            </a:spcBef>
            <a:spcAft>
              <a:spcPct val="15000"/>
            </a:spcAft>
            <a:buChar char="••"/>
          </a:pPr>
          <a:r>
            <a:rPr lang="ar-EG" sz="2200" b="0" i="0" kern="1200" dirty="0" smtClean="0"/>
            <a:t>العقد الديداكتيكي " مجموع العلاقات التي تحدد بصفة صريحة في بعض الحالات و بصفة ضمنية في اغلبها ما هو مطلوب من كل طرف ( المدرس و المتعلم ) أن يحققه خلال حصة تعليمية معينة "</a:t>
          </a:r>
          <a:endParaRPr lang="ar-EG" sz="2200" kern="1200" dirty="0"/>
        </a:p>
      </dsp:txBody>
      <dsp:txXfrm>
        <a:off x="4383989" y="1216490"/>
        <a:ext cx="3845569" cy="30398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1A22DE-BA4A-4FC6-BEF2-8734E14A3DDF}">
      <dsp:nvSpPr>
        <dsp:cNvPr id="0" name=""/>
        <dsp:cNvSpPr/>
      </dsp:nvSpPr>
      <dsp:spPr>
        <a:xfrm>
          <a:off x="0" y="0"/>
          <a:ext cx="4043362" cy="662400"/>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a:lnSpc>
              <a:spcPct val="90000"/>
            </a:lnSpc>
            <a:spcBef>
              <a:spcPct val="0"/>
            </a:spcBef>
            <a:spcAft>
              <a:spcPct val="35000"/>
            </a:spcAft>
          </a:pPr>
          <a:r>
            <a:rPr lang="ar-EG" sz="2300" kern="1200" dirty="0" smtClean="0"/>
            <a:t>التدريس </a:t>
          </a:r>
          <a:endParaRPr lang="fr-FR" sz="2300" kern="1200" dirty="0"/>
        </a:p>
      </dsp:txBody>
      <dsp:txXfrm>
        <a:off x="0" y="0"/>
        <a:ext cx="4043362" cy="662400"/>
      </dsp:txXfrm>
    </dsp:sp>
    <dsp:sp modelId="{BF39AB87-6EEA-4EB5-90D9-EF13F3D2645C}">
      <dsp:nvSpPr>
        <dsp:cNvPr id="0" name=""/>
        <dsp:cNvSpPr/>
      </dsp:nvSpPr>
      <dsp:spPr>
        <a:xfrm>
          <a:off x="0" y="683962"/>
          <a:ext cx="4043362" cy="3409289"/>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r" defTabSz="1022350" rtl="1">
            <a:lnSpc>
              <a:spcPct val="90000"/>
            </a:lnSpc>
            <a:spcBef>
              <a:spcPct val="0"/>
            </a:spcBef>
            <a:spcAft>
              <a:spcPct val="15000"/>
            </a:spcAft>
            <a:buChar char="••"/>
          </a:pPr>
          <a:r>
            <a:rPr lang="ar-EG" sz="2300" b="0" i="0" kern="1200" dirty="0" smtClean="0"/>
            <a:t>هي كلمة مشتقة من الفعل الثلاثي درسَ، ويعتمد على نقل المعلومات الثقافية، والعلمية للطلاب من قبل شخصٍ يسمى المُدرس، ويعد التدريس من المهن القديمة، والتي عرفها البشر منذ وجودهم على الأرض، فحرصوا على أن يدرسوا كافة الأشياء المحيطة بهم لاكتشافها، والتعرف عليها، وهذا ما ساهم في جعل التدريس أداةً من أدوات نهوض المجتمعات الإنسانية.</a:t>
          </a:r>
          <a:endParaRPr lang="fr-FR" sz="2300" kern="1200" dirty="0"/>
        </a:p>
      </dsp:txBody>
      <dsp:txXfrm>
        <a:off x="0" y="683962"/>
        <a:ext cx="4043362" cy="340928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7F72B1A-F99A-4F88-AA70-12BEEE1BAB26}" type="datetimeFigureOut">
              <a:rPr lang="fr-FR" smtClean="0"/>
              <a:t>25/02/2022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F646F85-77CE-4BAD-A401-A447D95A5B07}" type="slidenum">
              <a:rPr lang="fr-FR" smtClean="0"/>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7F72B1A-F99A-4F88-AA70-12BEEE1BAB26}" type="datetimeFigureOut">
              <a:rPr lang="fr-FR" smtClean="0"/>
              <a:t>25/02/2022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F646F85-77CE-4BAD-A401-A447D95A5B07}" type="slidenum">
              <a:rPr lang="fr-FR" smtClean="0"/>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7F72B1A-F99A-4F88-AA70-12BEEE1BAB26}" type="datetimeFigureOut">
              <a:rPr lang="fr-FR" smtClean="0"/>
              <a:t>25/02/2022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F646F85-77CE-4BAD-A401-A447D95A5B07}" type="slidenum">
              <a:rPr lang="fr-FR" smtClean="0"/>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7F72B1A-F99A-4F88-AA70-12BEEE1BAB26}" type="datetimeFigureOut">
              <a:rPr lang="fr-FR" smtClean="0"/>
              <a:t>25/02/2022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F646F85-77CE-4BAD-A401-A447D95A5B07}" type="slidenum">
              <a:rPr lang="fr-FR" smtClean="0"/>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7F72B1A-F99A-4F88-AA70-12BEEE1BAB26}" type="datetimeFigureOut">
              <a:rPr lang="fr-FR" smtClean="0"/>
              <a:t>25/02/2022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F646F85-77CE-4BAD-A401-A447D95A5B07}" type="slidenum">
              <a:rPr lang="fr-FR" smtClean="0"/>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7F72B1A-F99A-4F88-AA70-12BEEE1BAB26}" type="datetimeFigureOut">
              <a:rPr lang="fr-FR" smtClean="0"/>
              <a:t>25/02/2022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8F646F85-77CE-4BAD-A401-A447D95A5B07}" type="slidenum">
              <a:rPr lang="fr-FR" smtClean="0"/>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7F72B1A-F99A-4F88-AA70-12BEEE1BAB26}" type="datetimeFigureOut">
              <a:rPr lang="fr-FR" smtClean="0"/>
              <a:t>25/02/2022</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8F646F85-77CE-4BAD-A401-A447D95A5B07}" type="slidenum">
              <a:rPr lang="fr-FR" smtClean="0"/>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7F72B1A-F99A-4F88-AA70-12BEEE1BAB26}" type="datetimeFigureOut">
              <a:rPr lang="fr-FR" smtClean="0"/>
              <a:t>25/02/2022</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8F646F85-77CE-4BAD-A401-A447D95A5B07}" type="slidenum">
              <a:rPr lang="fr-FR" smtClean="0"/>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7F72B1A-F99A-4F88-AA70-12BEEE1BAB26}" type="datetimeFigureOut">
              <a:rPr lang="fr-FR" smtClean="0"/>
              <a:t>25/02/2022</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8F646F85-77CE-4BAD-A401-A447D95A5B07}" type="slidenum">
              <a:rPr lang="fr-FR" smtClean="0"/>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7F72B1A-F99A-4F88-AA70-12BEEE1BAB26}" type="datetimeFigureOut">
              <a:rPr lang="fr-FR" smtClean="0"/>
              <a:t>25/02/2022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8F646F85-77CE-4BAD-A401-A447D95A5B07}" type="slidenum">
              <a:rPr lang="fr-FR" smtClean="0"/>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7F72B1A-F99A-4F88-AA70-12BEEE1BAB26}" type="datetimeFigureOut">
              <a:rPr lang="fr-FR" smtClean="0"/>
              <a:t>25/02/2022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8F646F85-77CE-4BAD-A401-A447D95A5B07}" type="slidenum">
              <a:rPr lang="fr-FR" smtClean="0"/>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F72B1A-F99A-4F88-AA70-12BEEE1BAB26}" type="datetimeFigureOut">
              <a:rPr lang="fr-FR" smtClean="0"/>
              <a:t>25/02/2022</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646F85-77CE-4BAD-A401-A447D95A5B07}" type="slidenum">
              <a:rPr lang="fr-FR" smtClean="0"/>
              <a:t>‹N°›</a:t>
            </a:fld>
            <a:endParaRPr lang="fr-FR"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modarissi.com/p/blog-page_20.html?url=aHR0cHM6Ly9hci53aWtpcGVkaWEub3JnL3dpa2kvJUQ4JUJBJUQ4JUE3JUQ4JUIzJUQ4JUFBJUQ5JTg4JUQ5JTg2XyVEOCVBOCVEOCVBNyVEOCVCNCVEOSU4NCVEOCVBNyVEOCVCMQ==" TargetMode="External"/><Relationship Id="rId2" Type="http://schemas.openxmlformats.org/officeDocument/2006/relationships/hyperlink" Target="https://ar.wikipedia.org/wiki/%D8%A5%D9%85%D9%8A%D9%84_%D8%AF%D9%88%D8%B1%D9%83%D8%A7%D9%8A%D9%85"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5572140"/>
            <a:ext cx="2500330" cy="1000132"/>
          </a:xfrm>
        </p:spPr>
        <p:txBody>
          <a:bodyPr>
            <a:normAutofit fontScale="47500" lnSpcReduction="20000"/>
          </a:bodyPr>
          <a:lstStyle/>
          <a:p>
            <a:r>
              <a:rPr lang="ar-EG" sz="4300" dirty="0" smtClean="0">
                <a:solidFill>
                  <a:schemeClr val="tx1"/>
                </a:solidFill>
              </a:rPr>
              <a:t>من انجاز </a:t>
            </a:r>
          </a:p>
          <a:p>
            <a:r>
              <a:rPr lang="ar-EG" sz="4300" dirty="0" smtClean="0">
                <a:solidFill>
                  <a:schemeClr val="tx1"/>
                </a:solidFill>
              </a:rPr>
              <a:t>ابتسام مومن </a:t>
            </a:r>
          </a:p>
          <a:p>
            <a:pPr rtl="1"/>
            <a:r>
              <a:rPr lang="ar-EG" sz="4300" dirty="0" smtClean="0">
                <a:solidFill>
                  <a:schemeClr val="tx1"/>
                </a:solidFill>
              </a:rPr>
              <a:t>نهيلة عداش</a:t>
            </a:r>
            <a:r>
              <a:rPr lang="ar-EG" dirty="0" smtClean="0"/>
              <a:t> </a:t>
            </a:r>
            <a:endParaRPr lang="fr-FR" dirty="0"/>
          </a:p>
        </p:txBody>
      </p:sp>
      <p:pic>
        <p:nvPicPr>
          <p:cNvPr id="4" name="Image 3" descr="IMG-20201212-WA0069 (1).jpg"/>
          <p:cNvPicPr>
            <a:picLocks noChangeAspect="1"/>
          </p:cNvPicPr>
          <p:nvPr/>
        </p:nvPicPr>
        <p:blipFill>
          <a:blip r:embed="rId2"/>
          <a:stretch>
            <a:fillRect/>
          </a:stretch>
        </p:blipFill>
        <p:spPr>
          <a:xfrm>
            <a:off x="1643042" y="357166"/>
            <a:ext cx="5524500" cy="828675"/>
          </a:xfrm>
          <a:prstGeom prst="rect">
            <a:avLst/>
          </a:prstGeom>
        </p:spPr>
      </p:pic>
      <p:sp>
        <p:nvSpPr>
          <p:cNvPr id="5" name="Rectangle 4"/>
          <p:cNvSpPr/>
          <p:nvPr/>
        </p:nvSpPr>
        <p:spPr>
          <a:xfrm>
            <a:off x="928662" y="2714620"/>
            <a:ext cx="6572296" cy="235745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rtl="1"/>
            <a:r>
              <a:rPr lang="ar-EG" sz="4400" dirty="0" smtClean="0"/>
              <a:t> التربية الاسلامية</a:t>
            </a:r>
          </a:p>
          <a:p>
            <a:pPr algn="ctr"/>
            <a:r>
              <a:rPr lang="ar-EG" sz="4400" dirty="0" smtClean="0"/>
              <a:t>الديدكتيك  </a:t>
            </a:r>
            <a:endParaRPr lang="fr-FR" sz="4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solidFill>
        </p:spPr>
        <p:txBody>
          <a:bodyPr/>
          <a:lstStyle/>
          <a:p>
            <a:pPr rtl="1"/>
            <a:r>
              <a:rPr lang="ar-MA" dirty="0">
                <a:solidFill>
                  <a:schemeClr val="tx2"/>
                </a:solidFill>
              </a:rPr>
              <a:t>اثر جوردان </a:t>
            </a:r>
            <a:r>
              <a:rPr lang="fr-FR" dirty="0">
                <a:solidFill>
                  <a:schemeClr val="tx2"/>
                </a:solidFill>
              </a:rPr>
              <a:t>Effet Jourdain </a:t>
            </a:r>
          </a:p>
        </p:txBody>
      </p:sp>
      <p:sp>
        <p:nvSpPr>
          <p:cNvPr id="3" name="Espace réservé du contenu 2"/>
          <p:cNvSpPr>
            <a:spLocks noGrp="1"/>
          </p:cNvSpPr>
          <p:nvPr>
            <p:ph idx="1"/>
          </p:nvPr>
        </p:nvSpPr>
        <p:spPr/>
        <p:txBody>
          <a:bodyPr/>
          <a:lstStyle/>
          <a:p>
            <a:pPr algn="r" rtl="1"/>
            <a:r>
              <a:rPr lang="ar-MA" dirty="0"/>
              <a:t>ويسمى كذلك بسوء الفهم الأساسي، و يحدث عندما يتجنب المدرس النقاش مع التلاميذ حول المعرفة .فحتى لا يقع في الفشل، يكتفي بتقبل أدنى إشارة بسيطة بيديها المتعلم، معتبرا إياها دليلا على فهمه و استيعابه لما قدم له، حتى و إن كانت </a:t>
            </a:r>
            <a:r>
              <a:rPr lang="ar-MA" dirty="0" err="1"/>
              <a:t>سلوكات</a:t>
            </a:r>
            <a:r>
              <a:rPr lang="ar-MA" dirty="0"/>
              <a:t> أو إجابات التلاميذ غير مقنعة و ساذجة. </a:t>
            </a:r>
            <a:endParaRPr lang="ar-MA" dirty="0" smtClean="0"/>
          </a:p>
          <a:p>
            <a:pPr marL="0" indent="0" algn="r" rtl="1">
              <a:buNone/>
            </a:pPr>
            <a:r>
              <a:rPr lang="ar-MA" dirty="0" smtClean="0">
                <a:solidFill>
                  <a:schemeClr val="tx2"/>
                </a:solidFill>
              </a:rPr>
              <a:t/>
            </a:r>
            <a:br>
              <a:rPr lang="ar-MA" dirty="0" smtClean="0">
                <a:solidFill>
                  <a:schemeClr val="tx2"/>
                </a:solidFill>
              </a:rPr>
            </a:br>
            <a:r>
              <a:rPr lang="ar-MA" dirty="0" smtClean="0">
                <a:solidFill>
                  <a:schemeClr val="tx2"/>
                </a:solidFill>
              </a:rPr>
              <a:t>الانزلاق </a:t>
            </a:r>
            <a:r>
              <a:rPr lang="ar-MA" dirty="0" err="1" smtClean="0">
                <a:solidFill>
                  <a:schemeClr val="tx2"/>
                </a:solidFill>
              </a:rPr>
              <a:t>الميتامعرفی</a:t>
            </a:r>
            <a:r>
              <a:rPr lang="fr-FR" dirty="0" smtClean="0">
                <a:solidFill>
                  <a:schemeClr val="tx2"/>
                </a:solidFill>
              </a:rPr>
              <a:t>Le </a:t>
            </a:r>
            <a:r>
              <a:rPr lang="fr-FR" dirty="0" err="1">
                <a:solidFill>
                  <a:schemeClr val="tx2"/>
                </a:solidFill>
              </a:rPr>
              <a:t>alissement</a:t>
            </a:r>
            <a:r>
              <a:rPr lang="fr-FR" dirty="0">
                <a:solidFill>
                  <a:schemeClr val="tx2"/>
                </a:solidFill>
              </a:rPr>
              <a:t> </a:t>
            </a:r>
            <a:r>
              <a:rPr lang="fr-FR" dirty="0" err="1">
                <a:solidFill>
                  <a:schemeClr val="tx2"/>
                </a:solidFill>
              </a:rPr>
              <a:t>metacognitif</a:t>
            </a:r>
            <a:r>
              <a:rPr lang="fr-FR" dirty="0">
                <a:solidFill>
                  <a:schemeClr val="tx2"/>
                </a:solidFill>
              </a:rPr>
              <a:t> : </a:t>
            </a:r>
          </a:p>
        </p:txBody>
      </p:sp>
    </p:spTree>
    <p:extLst>
      <p:ext uri="{BB962C8B-B14F-4D97-AF65-F5344CB8AC3E}">
        <p14:creationId xmlns:p14="http://schemas.microsoft.com/office/powerpoint/2010/main" val="3077965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lstStyle/>
          <a:p>
            <a:pPr marL="0" indent="0" algn="r" rtl="1">
              <a:buNone/>
            </a:pPr>
            <a:r>
              <a:rPr lang="ar-MA" dirty="0"/>
              <a:t>عندما يفشل المدرس في إكساب ما يريد إكسابه للمتعلمين، يهتدي إلى تبرير ما، فيتحول إلى موضوعات أخرى، مستبدلا بذلك موضوع المعرفة المقررة الذي يشكل المحور الفعلي لنشاطاته </a:t>
            </a:r>
          </a:p>
          <a:p>
            <a:pPr marL="0" indent="0" algn="r" rtl="1">
              <a:buNone/>
            </a:pPr>
            <a:r>
              <a:rPr lang="ar-MA" dirty="0"/>
              <a:t>كانت هذه أمثلة لبعض </a:t>
            </a:r>
            <a:r>
              <a:rPr lang="ar-MA" dirty="0" err="1"/>
              <a:t>الإنزلاقات</a:t>
            </a:r>
            <a:r>
              <a:rPr lang="ar-MA" dirty="0"/>
              <a:t> التي قد يقع فيها المدرس، مما يؤثر بالتالي سلبا </a:t>
            </a:r>
            <a:r>
              <a:rPr lang="ar-MA" dirty="0" smtClean="0"/>
              <a:t>على العقد </a:t>
            </a:r>
            <a:r>
              <a:rPr lang="ar-MA" dirty="0" err="1"/>
              <a:t>الديداكتيكي</a:t>
            </a:r>
            <a:r>
              <a:rPr lang="ar-MA" dirty="0"/>
              <a:t>، بينما هناك انزلاقات أخرى تحدث عنها دارسو </a:t>
            </a:r>
            <a:r>
              <a:rPr lang="ar-MA" dirty="0" err="1"/>
              <a:t>الديداكتيك</a:t>
            </a:r>
            <a:r>
              <a:rPr lang="ar-MA" dirty="0"/>
              <a:t> مثل الاستعمال</a:t>
            </a:r>
          </a:p>
          <a:p>
            <a:pPr marL="0" indent="0" algn="r" rtl="1">
              <a:buNone/>
            </a:pPr>
            <a:r>
              <a:rPr lang="ar-MA" u="sng" dirty="0">
                <a:effectLst>
                  <a:outerShdw blurRad="38100" dist="38100" dir="2700000" algn="tl">
                    <a:srgbClr val="000000">
                      <a:alpha val="43137"/>
                    </a:srgbClr>
                  </a:outerShdw>
                </a:effectLst>
              </a:rPr>
              <a:t>المفرط </a:t>
            </a:r>
            <a:r>
              <a:rPr lang="ar-MA" b="1" u="sng" dirty="0">
                <a:effectLst>
                  <a:outerShdw blurRad="38100" dist="38100" dir="2700000" algn="tl">
                    <a:srgbClr val="000000">
                      <a:alpha val="43137"/>
                    </a:srgbClr>
                  </a:outerShdw>
                </a:effectLst>
              </a:rPr>
              <a:t>للمماثلة </a:t>
            </a:r>
            <a:r>
              <a:rPr lang="fr-FR" b="1" u="sng" dirty="0">
                <a:effectLst>
                  <a:outerShdw blurRad="38100" dist="38100" dir="2700000" algn="tl">
                    <a:srgbClr val="000000">
                      <a:alpha val="43137"/>
                    </a:srgbClr>
                  </a:outerShdw>
                </a:effectLst>
              </a:rPr>
              <a:t>L'usage abusif de l'analogie، </a:t>
            </a:r>
            <a:r>
              <a:rPr lang="ar-MA" u="sng" dirty="0">
                <a:effectLst>
                  <a:outerShdw blurRad="38100" dist="38100" dir="2700000" algn="tl">
                    <a:srgbClr val="000000">
                      <a:alpha val="43137"/>
                    </a:srgbClr>
                  </a:outerShdw>
                </a:effectLst>
              </a:rPr>
              <a:t>وأثر الانتظار الغامض </a:t>
            </a:r>
            <a:r>
              <a:rPr lang="ar-MA" u="sng" dirty="0" smtClean="0">
                <a:effectLst>
                  <a:outerShdw blurRad="38100" dist="38100" dir="2700000" algn="tl">
                    <a:srgbClr val="000000">
                      <a:alpha val="43137"/>
                    </a:srgbClr>
                  </a:outerShdw>
                </a:effectLst>
              </a:rPr>
              <a:t> </a:t>
            </a:r>
          </a:p>
          <a:p>
            <a:pPr marL="0" indent="0" algn="r" rtl="1">
              <a:buNone/>
            </a:pPr>
            <a:r>
              <a:rPr lang="fr-FR" u="sng" dirty="0">
                <a:effectLst>
                  <a:outerShdw blurRad="38100" dist="38100" dir="2700000" algn="tl">
                    <a:srgbClr val="000000">
                      <a:alpha val="43137"/>
                    </a:srgbClr>
                  </a:outerShdw>
                </a:effectLst>
              </a:rPr>
              <a:t>L'effet de l attente incomprise </a:t>
            </a:r>
          </a:p>
        </p:txBody>
      </p:sp>
    </p:spTree>
    <p:extLst>
      <p:ext uri="{BB962C8B-B14F-4D97-AF65-F5344CB8AC3E}">
        <p14:creationId xmlns:p14="http://schemas.microsoft.com/office/powerpoint/2010/main" val="1428558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500034" y="1714488"/>
            <a:ext cx="8229600" cy="3482981"/>
          </a:xfrm>
          <a:prstGeom prst="flowChartPunchedTape">
            <a:avLst/>
          </a:prstGeom>
        </p:spPr>
        <p:style>
          <a:lnRef idx="1">
            <a:schemeClr val="accent2"/>
          </a:lnRef>
          <a:fillRef idx="3">
            <a:schemeClr val="accent2"/>
          </a:fillRef>
          <a:effectRef idx="2">
            <a:schemeClr val="accent2"/>
          </a:effectRef>
          <a:fontRef idx="minor">
            <a:schemeClr val="lt1"/>
          </a:fontRef>
        </p:style>
        <p:txBody>
          <a:bodyPr rtlCol="0" anchor="ctr"/>
          <a:lstStyle/>
          <a:p>
            <a:pPr algn="ctr" rtl="1"/>
            <a:r>
              <a:rPr lang="ar-EG" sz="5400" b="1" dirty="0" smtClean="0"/>
              <a:t>تعريف مجالات </a:t>
            </a:r>
            <a:r>
              <a:rPr lang="ar-EG" sz="5400" b="1" dirty="0" err="1" smtClean="0"/>
              <a:t>الديدكتيك</a:t>
            </a:r>
            <a:endParaRPr lang="fr-FR" sz="54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solidFill>
        </p:spPr>
        <p:txBody>
          <a:bodyPr>
            <a:normAutofit/>
          </a:bodyPr>
          <a:lstStyle/>
          <a:p>
            <a:pPr rtl="1"/>
            <a:r>
              <a:rPr lang="ar-MA" sz="6000" dirty="0" err="1" smtClean="0">
                <a:solidFill>
                  <a:srgbClr val="002060"/>
                </a:solidFill>
                <a:latin typeface="Andalus" pitchFamily="18" charset="-78"/>
                <a:cs typeface="Andalus" pitchFamily="18" charset="-78"/>
              </a:rPr>
              <a:t>الديدكتيك</a:t>
            </a:r>
            <a:endParaRPr lang="fr-FR" sz="6000" dirty="0">
              <a:solidFill>
                <a:srgbClr val="002060"/>
              </a:solidFill>
              <a:latin typeface="Andalus" pitchFamily="18" charset="-78"/>
              <a:cs typeface="Andalus" pitchFamily="18" charset="-78"/>
            </a:endParaRPr>
          </a:p>
        </p:txBody>
      </p:sp>
      <p:sp>
        <p:nvSpPr>
          <p:cNvPr id="3" name="Espace réservé du contenu 2"/>
          <p:cNvSpPr>
            <a:spLocks noGrp="1"/>
          </p:cNvSpPr>
          <p:nvPr>
            <p:ph idx="1"/>
          </p:nvPr>
        </p:nvSpPr>
        <p:spPr>
          <a:xfrm>
            <a:off x="457200" y="1556792"/>
            <a:ext cx="8229600" cy="4896544"/>
          </a:xfrm>
        </p:spPr>
        <p:txBody>
          <a:bodyPr>
            <a:normAutofit/>
          </a:bodyPr>
          <a:lstStyle/>
          <a:p>
            <a:pPr algn="r" rtl="1"/>
            <a:r>
              <a:rPr lang="ar-MA" dirty="0" err="1" smtClean="0">
                <a:solidFill>
                  <a:srgbClr val="002060"/>
                </a:solidFill>
                <a:latin typeface="Arial Unicode MS" pitchFamily="34" charset="-128"/>
                <a:ea typeface="Arial Unicode MS" pitchFamily="34" charset="-128"/>
                <a:cs typeface="Arial Unicode MS" pitchFamily="34" charset="-128"/>
              </a:rPr>
              <a:t>الديداكتيك</a:t>
            </a:r>
            <a:r>
              <a:rPr lang="ar-MA" dirty="0" smtClean="0">
                <a:solidFill>
                  <a:srgbClr val="002060"/>
                </a:solidFill>
                <a:latin typeface="Arial Unicode MS" pitchFamily="34" charset="-128"/>
                <a:ea typeface="Arial Unicode MS" pitchFamily="34" charset="-128"/>
                <a:cs typeface="Arial Unicode MS" pitchFamily="34" charset="-128"/>
              </a:rPr>
              <a:t> </a:t>
            </a:r>
            <a:r>
              <a:rPr lang="ar-MA" dirty="0">
                <a:solidFill>
                  <a:srgbClr val="002060"/>
                </a:solidFill>
                <a:latin typeface="Arial Unicode MS" pitchFamily="34" charset="-128"/>
                <a:ea typeface="Arial Unicode MS" pitchFamily="34" charset="-128"/>
                <a:cs typeface="Arial Unicode MS" pitchFamily="34" charset="-128"/>
              </a:rPr>
              <a:t>أو علم التدريس </a:t>
            </a:r>
            <a:r>
              <a:rPr lang="ar-MA" dirty="0"/>
              <a:t>هو الدراسة العلمية لمحتويات و طرق التدريس وتقنياته و كذا لنشاط كل من المدرس والمتعلمين وتفاعلهم قصد بلوغ الأهداف المسطرة مؤسسيا. فهو من جهة يهتم </a:t>
            </a:r>
            <a:r>
              <a:rPr lang="ar-MA" dirty="0">
                <a:solidFill>
                  <a:srgbClr val="C00000"/>
                </a:solidFill>
              </a:rPr>
              <a:t>بالمادة</a:t>
            </a:r>
            <a:r>
              <a:rPr lang="ar-MA" dirty="0">
                <a:solidFill>
                  <a:srgbClr val="002060"/>
                </a:solidFill>
              </a:rPr>
              <a:t> </a:t>
            </a:r>
            <a:r>
              <a:rPr lang="ar-MA" dirty="0"/>
              <a:t>و ما يمكن أن يطرحه تدريسها من صعوبات مرتبطة بمحتواها و بمفاهيمها وبنيتها </a:t>
            </a:r>
            <a:r>
              <a:rPr lang="ar-MA" dirty="0" smtClean="0"/>
              <a:t>ومنطقها </a:t>
            </a:r>
          </a:p>
          <a:p>
            <a:pPr marL="0" indent="0" algn="r" rtl="1">
              <a:buNone/>
            </a:pPr>
            <a:r>
              <a:rPr lang="ar-MA" dirty="0" smtClean="0"/>
              <a:t>و </a:t>
            </a:r>
            <a:r>
              <a:rPr lang="ar-MA" dirty="0"/>
              <a:t>من جهة ثانية </a:t>
            </a:r>
            <a:r>
              <a:rPr lang="ar-MA" dirty="0">
                <a:solidFill>
                  <a:srgbClr val="C00000"/>
                </a:solidFill>
              </a:rPr>
              <a:t>بالمتعلم</a:t>
            </a:r>
            <a:r>
              <a:rPr lang="ar-MA" dirty="0"/>
              <a:t> من خلال بناء و تنظيم وضعيات تعلم تكسبه معارف و وقدرات </a:t>
            </a:r>
          </a:p>
          <a:p>
            <a:pPr algn="r" rtl="1"/>
            <a:r>
              <a:rPr lang="ar-MA" dirty="0"/>
              <a:t>  </a:t>
            </a:r>
          </a:p>
          <a:p>
            <a:pPr algn="r" rtl="1"/>
            <a:endParaRPr lang="fr-FR" dirty="0"/>
          </a:p>
        </p:txBody>
      </p:sp>
    </p:spTree>
    <p:extLst>
      <p:ext uri="{BB962C8B-B14F-4D97-AF65-F5344CB8AC3E}">
        <p14:creationId xmlns:p14="http://schemas.microsoft.com/office/powerpoint/2010/main" val="3767086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721499"/>
          </a:xfrm>
          <a:noFill/>
          <a:ln>
            <a:solidFill>
              <a:schemeClr val="tx1"/>
            </a:solidFill>
            <a:prstDash val="sysDot"/>
          </a:ln>
        </p:spPr>
        <p:txBody>
          <a:bodyPr/>
          <a:lstStyle/>
          <a:p>
            <a:pPr algn="r" rtl="1"/>
            <a:r>
              <a:rPr lang="ar-MA" dirty="0"/>
              <a:t>و من جهة ثالثة </a:t>
            </a:r>
            <a:r>
              <a:rPr lang="ar-MA" dirty="0">
                <a:solidFill>
                  <a:srgbClr val="C00000"/>
                </a:solidFill>
              </a:rPr>
              <a:t>بالمدرس</a:t>
            </a:r>
            <a:r>
              <a:rPr lang="ar-MA" dirty="0"/>
              <a:t> ودوره في تيسير عملية التعلم و التحصيل </a:t>
            </a:r>
            <a:r>
              <a:rPr lang="ar-MA" dirty="0" smtClean="0"/>
              <a:t> </a:t>
            </a:r>
          </a:p>
          <a:p>
            <a:pPr algn="r" rtl="1">
              <a:buFont typeface="Wingdings" pitchFamily="2" charset="2"/>
              <a:buChar char="ü"/>
            </a:pPr>
            <a:r>
              <a:rPr lang="ar-MA" b="1" i="1" dirty="0" smtClean="0"/>
              <a:t>    </a:t>
            </a:r>
            <a:r>
              <a:rPr lang="ar-MA" sz="4000" b="1" i="1" dirty="0" err="1" smtClean="0">
                <a:solidFill>
                  <a:schemeClr val="tx2"/>
                </a:solidFill>
                <a:latin typeface="Andalus" pitchFamily="18" charset="-78"/>
                <a:cs typeface="Andalus" pitchFamily="18" charset="-78"/>
              </a:rPr>
              <a:t>الديدكتيك</a:t>
            </a:r>
            <a:r>
              <a:rPr lang="ar-MA" sz="4000" b="1" i="1" dirty="0" smtClean="0">
                <a:solidFill>
                  <a:schemeClr val="tx2"/>
                </a:solidFill>
                <a:latin typeface="Andalus" pitchFamily="18" charset="-78"/>
                <a:cs typeface="Andalus" pitchFamily="18" charset="-78"/>
              </a:rPr>
              <a:t> العام والخاص </a:t>
            </a:r>
            <a:endParaRPr lang="ar-MA" b="1" i="1" dirty="0" smtClean="0">
              <a:solidFill>
                <a:schemeClr val="tx2"/>
              </a:solidFill>
              <a:latin typeface="Andalus" pitchFamily="18" charset="-78"/>
              <a:cs typeface="Andalus" pitchFamily="18" charset="-78"/>
            </a:endParaRPr>
          </a:p>
          <a:p>
            <a:pPr marL="0" indent="0" algn="r" rtl="1">
              <a:buNone/>
            </a:pPr>
            <a:r>
              <a:rPr lang="ar-MA" b="1" i="1" dirty="0" err="1">
                <a:solidFill>
                  <a:srgbClr val="C00000"/>
                </a:solidFill>
              </a:rPr>
              <a:t>الديداكتيك</a:t>
            </a:r>
            <a:r>
              <a:rPr lang="ar-MA" dirty="0" smtClean="0">
                <a:solidFill>
                  <a:srgbClr val="C00000"/>
                </a:solidFill>
              </a:rPr>
              <a:t> </a:t>
            </a:r>
            <a:r>
              <a:rPr lang="ar-MA" dirty="0">
                <a:solidFill>
                  <a:srgbClr val="C00000"/>
                </a:solidFill>
              </a:rPr>
              <a:t>العامة:</a:t>
            </a:r>
            <a:r>
              <a:rPr lang="fr-FR" dirty="0">
                <a:solidFill>
                  <a:srgbClr val="C00000"/>
                </a:solidFill>
              </a:rPr>
              <a:t>Didactique générale </a:t>
            </a:r>
            <a:r>
              <a:rPr lang="ar-MA" dirty="0"/>
              <a:t>وهي التي تسعى إلى تعميم خلاصة نتائجها على مجموع المواد التعليمية. إذ تهتم بدراسة القوانين العامة للتدريس و ما يطرحه هذا الأخير من قضايا على مستوى النقل </a:t>
            </a:r>
            <a:r>
              <a:rPr lang="ar-MA" dirty="0" err="1"/>
              <a:t>الديداكتيكي</a:t>
            </a:r>
            <a:r>
              <a:rPr lang="ar-MA" dirty="0"/>
              <a:t> للمعرفة العالمة إلى معرفة مدرسية، و كذا على مستوى المثلث </a:t>
            </a:r>
            <a:r>
              <a:rPr lang="ar-MA" dirty="0" err="1"/>
              <a:t>الديداكتيكي</a:t>
            </a:r>
            <a:r>
              <a:rPr lang="ar-MA" dirty="0"/>
              <a:t> وما </a:t>
            </a:r>
            <a:endParaRPr lang="ar-MA" dirty="0" smtClean="0"/>
          </a:p>
          <a:p>
            <a:pPr marL="0" indent="0" algn="r" rtl="1">
              <a:buNone/>
            </a:pPr>
            <a:r>
              <a:rPr lang="ar-MA" dirty="0"/>
              <a:t>تثيره التفاعلات النسقية بين أقطابه الثلاث من تساؤلات</a:t>
            </a:r>
            <a:endParaRPr lang="fr-FR" dirty="0"/>
          </a:p>
        </p:txBody>
      </p:sp>
    </p:spTree>
    <p:extLst>
      <p:ext uri="{BB962C8B-B14F-4D97-AF65-F5344CB8AC3E}">
        <p14:creationId xmlns:p14="http://schemas.microsoft.com/office/powerpoint/2010/main" val="3650989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577483"/>
          </a:xfrm>
        </p:spPr>
        <p:txBody>
          <a:bodyPr/>
          <a:lstStyle/>
          <a:p>
            <a:pPr marL="0" indent="0" algn="r" rtl="1">
              <a:buNone/>
            </a:pPr>
            <a:r>
              <a:rPr lang="ar-MA" dirty="0"/>
              <a:t>و ما يقوم عليه العقد أو التعاقد </a:t>
            </a:r>
            <a:r>
              <a:rPr lang="ar-MA" dirty="0" err="1"/>
              <a:t>الديداكتيكي</a:t>
            </a:r>
            <a:r>
              <a:rPr lang="ar-MA" dirty="0"/>
              <a:t> من تحديد لمهام و ادوار و وظائف كل من المدرس   و المتعلم ..... </a:t>
            </a:r>
            <a:endParaRPr lang="ar-MA" dirty="0" smtClean="0"/>
          </a:p>
          <a:p>
            <a:pPr marL="0" indent="0" algn="r" rtl="1">
              <a:buNone/>
            </a:pPr>
            <a:endParaRPr lang="ar-MA" dirty="0" smtClean="0">
              <a:solidFill>
                <a:srgbClr val="C00000"/>
              </a:solidFill>
            </a:endParaRPr>
          </a:p>
          <a:p>
            <a:pPr marL="0" indent="0" algn="r" rtl="1">
              <a:buNone/>
            </a:pPr>
            <a:r>
              <a:rPr lang="ar-MA" dirty="0" err="1" smtClean="0">
                <a:solidFill>
                  <a:srgbClr val="C00000"/>
                </a:solidFill>
              </a:rPr>
              <a:t>الديداكتيك</a:t>
            </a:r>
            <a:r>
              <a:rPr lang="ar-MA" dirty="0" smtClean="0">
                <a:solidFill>
                  <a:srgbClr val="C00000"/>
                </a:solidFill>
              </a:rPr>
              <a:t> </a:t>
            </a:r>
            <a:r>
              <a:rPr lang="ar-MA" dirty="0">
                <a:solidFill>
                  <a:srgbClr val="C00000"/>
                </a:solidFill>
              </a:rPr>
              <a:t>الخاصة: </a:t>
            </a:r>
            <a:r>
              <a:rPr lang="ar-MA" dirty="0" smtClean="0">
                <a:solidFill>
                  <a:srgbClr val="C00000"/>
                </a:solidFill>
              </a:rPr>
              <a:t> </a:t>
            </a:r>
            <a:r>
              <a:rPr lang="fr-FR" dirty="0" smtClean="0">
                <a:solidFill>
                  <a:srgbClr val="C00000"/>
                </a:solidFill>
              </a:rPr>
              <a:t>Didactique </a:t>
            </a:r>
            <a:r>
              <a:rPr lang="fr-FR" dirty="0">
                <a:solidFill>
                  <a:srgbClr val="C00000"/>
                </a:solidFill>
              </a:rPr>
              <a:t>spéciale</a:t>
            </a:r>
            <a:r>
              <a:rPr lang="fr-FR" dirty="0"/>
              <a:t> </a:t>
            </a:r>
            <a:r>
              <a:rPr lang="ar-MA" dirty="0"/>
              <a:t>وهي التي تهتم بالنشاط التعليمي داخل القسم في ارتباطه بالمواد الدراسية، أي في التفكير في الأهداف التربوية للمادة وبناء استراتيجيات لتدريسها</a:t>
            </a:r>
            <a:r>
              <a:rPr lang="ar-MA" dirty="0" smtClean="0"/>
              <a:t>. </a:t>
            </a:r>
          </a:p>
          <a:p>
            <a:pPr marL="0" indent="0" algn="r" rtl="1">
              <a:buNone/>
            </a:pPr>
            <a:r>
              <a:rPr lang="ar-MA" dirty="0" smtClean="0"/>
              <a:t> </a:t>
            </a:r>
            <a:r>
              <a:rPr lang="ar-MA" u="sng" dirty="0"/>
              <a:t>كأن نقول </a:t>
            </a:r>
            <a:r>
              <a:rPr lang="ar-MA" u="sng" dirty="0" err="1"/>
              <a:t>ديداكتيك</a:t>
            </a:r>
            <a:r>
              <a:rPr lang="ar-MA" u="sng" dirty="0"/>
              <a:t> الرياضيات أو </a:t>
            </a:r>
            <a:r>
              <a:rPr lang="ar-MA" u="sng" dirty="0" err="1"/>
              <a:t>ديداكتيك</a:t>
            </a:r>
            <a:r>
              <a:rPr lang="ar-MA" u="sng" dirty="0"/>
              <a:t> الفيزياء أو </a:t>
            </a:r>
            <a:r>
              <a:rPr lang="ar-MA" u="sng" dirty="0" err="1"/>
              <a:t>ديداكتيك</a:t>
            </a:r>
            <a:r>
              <a:rPr lang="ar-MA" u="sng" dirty="0"/>
              <a:t> النشاط العلمي </a:t>
            </a:r>
            <a:endParaRPr lang="fr-FR" u="sng" dirty="0"/>
          </a:p>
        </p:txBody>
      </p:sp>
    </p:spTree>
    <p:extLst>
      <p:ext uri="{BB962C8B-B14F-4D97-AF65-F5344CB8AC3E}">
        <p14:creationId xmlns:p14="http://schemas.microsoft.com/office/powerpoint/2010/main" val="699421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solidFill>
        </p:spPr>
        <p:txBody>
          <a:bodyPr/>
          <a:lstStyle/>
          <a:p>
            <a:r>
              <a:rPr lang="ar-MA" sz="6000" dirty="0" smtClean="0">
                <a:solidFill>
                  <a:schemeClr val="tx2"/>
                </a:solidFill>
                <a:latin typeface="Andalus" pitchFamily="18" charset="-78"/>
                <a:cs typeface="Andalus" pitchFamily="18" charset="-78"/>
              </a:rPr>
              <a:t>التعلم والتعليم</a:t>
            </a:r>
            <a:r>
              <a:rPr lang="ar-MA" dirty="0" smtClean="0"/>
              <a:t> </a:t>
            </a:r>
            <a:endParaRPr lang="fr-FR" dirty="0"/>
          </a:p>
        </p:txBody>
      </p:sp>
      <p:sp>
        <p:nvSpPr>
          <p:cNvPr id="3" name="Espace réservé du contenu 2"/>
          <p:cNvSpPr>
            <a:spLocks noGrp="1"/>
          </p:cNvSpPr>
          <p:nvPr>
            <p:ph idx="1"/>
          </p:nvPr>
        </p:nvSpPr>
        <p:spPr/>
        <p:txBody>
          <a:bodyPr/>
          <a:lstStyle/>
          <a:p>
            <a:pPr marL="0" indent="0" algn="r" rtl="1">
              <a:buNone/>
            </a:pPr>
            <a:endParaRPr lang="ar-MA" dirty="0" smtClean="0"/>
          </a:p>
          <a:p>
            <a:pPr marL="0" indent="0" algn="r" rtl="1">
              <a:buNone/>
            </a:pPr>
            <a:r>
              <a:rPr lang="ar-MA" dirty="0"/>
              <a:t> </a:t>
            </a:r>
            <a:r>
              <a:rPr lang="ar-MA" sz="3600" dirty="0" smtClean="0">
                <a:solidFill>
                  <a:schemeClr val="tx2"/>
                </a:solidFill>
              </a:rPr>
              <a:t>التعلم </a:t>
            </a:r>
            <a:r>
              <a:rPr lang="ar-MA" sz="3600" dirty="0">
                <a:solidFill>
                  <a:schemeClr val="tx2"/>
                </a:solidFill>
              </a:rPr>
              <a:t>- </a:t>
            </a:r>
            <a:r>
              <a:rPr lang="fr-FR" sz="3600" dirty="0">
                <a:solidFill>
                  <a:schemeClr val="tx2"/>
                </a:solidFill>
              </a:rPr>
              <a:t>Learning- Apprentissage </a:t>
            </a:r>
            <a:r>
              <a:rPr lang="ar-MA" dirty="0"/>
              <a:t>عملية عقلية داخلية افتراضية، أي ا نه عملية غير ظاهرة في ذاتها و إنما يستدل على حدوثها من خلال نتائجها المتمثلة فيما يحدث من تغيير في </a:t>
            </a:r>
            <a:r>
              <a:rPr lang="ar-MA" dirty="0" err="1"/>
              <a:t>السلوكات</a:t>
            </a:r>
            <a:r>
              <a:rPr lang="ar-MA" dirty="0"/>
              <a:t> القابلة للملاحظة و بالتالي للقياس. </a:t>
            </a:r>
            <a:endParaRPr lang="ar-MA" dirty="0" smtClean="0"/>
          </a:p>
          <a:p>
            <a:pPr marL="0" indent="0" algn="r" rtl="1">
              <a:buNone/>
            </a:pPr>
            <a:r>
              <a:rPr lang="ar-MA" dirty="0"/>
              <a:t>و تضيف بعض التعريفات أن هذا التغيير الذي يحدثه التعلم يجب أن يتصف</a:t>
            </a:r>
            <a:r>
              <a:rPr lang="ar-MA" u="sng" dirty="0"/>
              <a:t>: بالتقدم، أي أنه بالتعلم تقل الأخطاء و يتطور الأداء</a:t>
            </a:r>
            <a:endParaRPr lang="fr-FR" u="sng" dirty="0"/>
          </a:p>
        </p:txBody>
      </p:sp>
    </p:spTree>
    <p:extLst>
      <p:ext uri="{BB962C8B-B14F-4D97-AF65-F5344CB8AC3E}">
        <p14:creationId xmlns:p14="http://schemas.microsoft.com/office/powerpoint/2010/main" val="801569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577483"/>
          </a:xfrm>
        </p:spPr>
        <p:txBody>
          <a:bodyPr/>
          <a:lstStyle/>
          <a:p>
            <a:pPr marL="0" indent="0" algn="r" rtl="1">
              <a:buNone/>
            </a:pPr>
            <a:r>
              <a:rPr lang="ar-MA" dirty="0" smtClean="0"/>
              <a:t> </a:t>
            </a:r>
            <a:r>
              <a:rPr lang="ar-MA" dirty="0"/>
              <a:t>و بالتالي يصبح التعلم معبرا عن تحسن في السلوك أكثر من كونه مجرد تغيير بالثبات النسبي، فليس المقصود بالتغيير ذلك الذي يزول بزوال مسبباته بل إن</a:t>
            </a:r>
          </a:p>
          <a:p>
            <a:pPr marL="0" indent="0" algn="r" rtl="1">
              <a:buNone/>
            </a:pPr>
            <a:r>
              <a:rPr lang="ar-MA" u="sng" dirty="0" smtClean="0"/>
              <a:t>التعلم </a:t>
            </a:r>
            <a:r>
              <a:rPr lang="ar-MA" u="sng" dirty="0"/>
              <a:t>هو تغيير دائم نسبيا في سلوك الفرد معرفيا و </a:t>
            </a:r>
            <a:r>
              <a:rPr lang="ar-MA" u="sng" dirty="0" err="1"/>
              <a:t>مهاريا</a:t>
            </a:r>
            <a:r>
              <a:rPr lang="ar-MA" u="sng" dirty="0"/>
              <a:t> و وجدانيا </a:t>
            </a:r>
          </a:p>
          <a:p>
            <a:pPr marL="0" indent="0" algn="r" rtl="1">
              <a:buNone/>
            </a:pPr>
            <a:r>
              <a:rPr lang="ar-MA" dirty="0">
                <a:solidFill>
                  <a:schemeClr val="tx2"/>
                </a:solidFill>
              </a:rPr>
              <a:t>فالتعلم مجهود شخصي، ونشاط ذاتي، يصدر عن المتعلم نفسه، بغية اكتساب معارف و قدرات و تجارب و خبرات </a:t>
            </a:r>
          </a:p>
          <a:p>
            <a:pPr marL="0" indent="0" algn="r" rtl="1">
              <a:buNone/>
            </a:pPr>
            <a:r>
              <a:rPr lang="ar-MA" dirty="0"/>
              <a:t> من العوامل المؤثرة في التعلم هناك </a:t>
            </a:r>
            <a:r>
              <a:rPr lang="ar-MA" u="sng" dirty="0"/>
              <a:t>النضج و الاستعداد و الممارسة والتعزيز</a:t>
            </a:r>
            <a:r>
              <a:rPr lang="ar-MA" dirty="0"/>
              <a:t>... </a:t>
            </a:r>
            <a:endParaRPr lang="fr-FR" dirty="0"/>
          </a:p>
        </p:txBody>
      </p:sp>
    </p:spTree>
    <p:extLst>
      <p:ext uri="{BB962C8B-B14F-4D97-AF65-F5344CB8AC3E}">
        <p14:creationId xmlns:p14="http://schemas.microsoft.com/office/powerpoint/2010/main" val="21707233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lstStyle/>
          <a:p>
            <a:pPr marL="0" indent="0" algn="r" rtl="1">
              <a:buNone/>
            </a:pPr>
            <a:r>
              <a:rPr lang="ar-MA" sz="3600" dirty="0" smtClean="0">
                <a:solidFill>
                  <a:srgbClr val="C00000"/>
                </a:solidFill>
              </a:rPr>
              <a:t> </a:t>
            </a:r>
          </a:p>
          <a:p>
            <a:pPr marL="0" indent="0" algn="r" rtl="1">
              <a:buNone/>
            </a:pPr>
            <a:endParaRPr lang="ar-MA" sz="3600" dirty="0">
              <a:solidFill>
                <a:srgbClr val="C00000"/>
              </a:solidFill>
            </a:endParaRPr>
          </a:p>
          <a:p>
            <a:pPr marL="0" indent="0" algn="r" rtl="1">
              <a:buNone/>
            </a:pPr>
            <a:r>
              <a:rPr lang="ar-MA" sz="3600" dirty="0" smtClean="0">
                <a:solidFill>
                  <a:srgbClr val="C00000"/>
                </a:solidFill>
              </a:rPr>
              <a:t>التعليم </a:t>
            </a:r>
            <a:r>
              <a:rPr lang="ar-MA" dirty="0"/>
              <a:t>هو عملية مقصودة يقوم بها المدرس لجعل المتعلم يكتسب المعارف والمهارات و المواقف فما يميز التعليم إذن هو كونه عملية يمكن ملاحظتها وكونه مقصود أي له هدف محدد يتمثل في إحداث تعلم  </a:t>
            </a:r>
          </a:p>
          <a:p>
            <a:pPr marL="0" indent="0" algn="r" rtl="1">
              <a:buNone/>
            </a:pPr>
            <a:r>
              <a:rPr lang="ar-MA" dirty="0" smtClean="0"/>
              <a:t> </a:t>
            </a:r>
          </a:p>
          <a:p>
            <a:pPr marL="0" indent="0" algn="r" rtl="1">
              <a:buNone/>
            </a:pPr>
            <a:r>
              <a:rPr lang="ar-MA" dirty="0" smtClean="0"/>
              <a:t>هدف </a:t>
            </a:r>
            <a:r>
              <a:rPr lang="ar-MA" dirty="0"/>
              <a:t>محدد يتمثل في إحداث تعلم أو تغيير في سلوك </a:t>
            </a:r>
            <a:r>
              <a:rPr lang="ar-MA" dirty="0" smtClean="0"/>
              <a:t>المتعلم </a:t>
            </a:r>
          </a:p>
          <a:p>
            <a:pPr marL="0" indent="0" algn="r" rtl="1">
              <a:buNone/>
            </a:pPr>
            <a:endParaRPr lang="ar-MA" dirty="0"/>
          </a:p>
          <a:p>
            <a:pPr algn="r" rtl="1"/>
            <a:endParaRPr lang="fr-FR" dirty="0"/>
          </a:p>
        </p:txBody>
      </p:sp>
    </p:spTree>
    <p:extLst>
      <p:ext uri="{BB962C8B-B14F-4D97-AF65-F5344CB8AC3E}">
        <p14:creationId xmlns:p14="http://schemas.microsoft.com/office/powerpoint/2010/main" val="42187847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5793507"/>
          </a:xfrm>
        </p:spPr>
        <p:txBody>
          <a:bodyPr>
            <a:normAutofit/>
          </a:bodyPr>
          <a:lstStyle/>
          <a:p>
            <a:pPr marL="0" indent="0" algn="r" rtl="1">
              <a:buNone/>
            </a:pPr>
            <a:r>
              <a:rPr lang="ar-MA" dirty="0">
                <a:solidFill>
                  <a:srgbClr val="C00000"/>
                </a:solidFill>
              </a:rPr>
              <a:t>يخضع التعليم لتقسيمات متعددة:</a:t>
            </a:r>
          </a:p>
          <a:p>
            <a:pPr marL="0" indent="0" algn="r" rtl="1">
              <a:buNone/>
            </a:pPr>
            <a:r>
              <a:rPr lang="ar-MA" sz="3600" dirty="0" smtClean="0">
                <a:solidFill>
                  <a:schemeClr val="tx2"/>
                </a:solidFill>
              </a:rPr>
              <a:t>نظامي </a:t>
            </a:r>
            <a:r>
              <a:rPr lang="ar-MA" sz="3600" dirty="0">
                <a:solidFill>
                  <a:schemeClr val="tx2"/>
                </a:solidFill>
              </a:rPr>
              <a:t>:</a:t>
            </a:r>
            <a:r>
              <a:rPr lang="ar-MA" dirty="0"/>
              <a:t>يتم داخل مؤسسة المدرسة، و يطلق عليه أيضا التعليم المدرسي.  </a:t>
            </a:r>
          </a:p>
          <a:p>
            <a:pPr marL="0" indent="0" algn="r" rtl="1">
              <a:buNone/>
            </a:pPr>
            <a:r>
              <a:rPr lang="ar-MA" sz="3600" dirty="0" err="1">
                <a:solidFill>
                  <a:schemeClr val="tx2"/>
                </a:solidFill>
              </a:rPr>
              <a:t>غیر</a:t>
            </a:r>
            <a:r>
              <a:rPr lang="ar-MA" sz="3600" dirty="0">
                <a:solidFill>
                  <a:schemeClr val="tx2"/>
                </a:solidFill>
              </a:rPr>
              <a:t> نظامي :</a:t>
            </a:r>
            <a:r>
              <a:rPr lang="ar-MA" dirty="0"/>
              <a:t>أقل انضباطاً من إجراءات التعليم النظامي، مثل محاربة </a:t>
            </a:r>
            <a:r>
              <a:rPr lang="ar-MA" dirty="0" smtClean="0"/>
              <a:t>الأمية </a:t>
            </a:r>
          </a:p>
          <a:p>
            <a:pPr marL="0" indent="0" algn="r" rtl="1">
              <a:buNone/>
            </a:pPr>
            <a:r>
              <a:rPr lang="ar-MA" dirty="0">
                <a:solidFill>
                  <a:srgbClr val="C00000"/>
                </a:solidFill>
              </a:rPr>
              <a:t>كما يقسم أيضا إلى</a:t>
            </a:r>
            <a:r>
              <a:rPr lang="ar-MA" dirty="0" smtClean="0">
                <a:solidFill>
                  <a:srgbClr val="C00000"/>
                </a:solidFill>
              </a:rPr>
              <a:t>: </a:t>
            </a:r>
          </a:p>
          <a:p>
            <a:pPr marL="0" indent="0" algn="r" rtl="1">
              <a:buNone/>
            </a:pPr>
            <a:r>
              <a:rPr lang="ar-MA" dirty="0" smtClean="0">
                <a:solidFill>
                  <a:schemeClr val="tx2"/>
                </a:solidFill>
              </a:rPr>
              <a:t>تعليم </a:t>
            </a:r>
            <a:r>
              <a:rPr lang="ar-MA" dirty="0">
                <a:solidFill>
                  <a:schemeClr val="tx2"/>
                </a:solidFill>
              </a:rPr>
              <a:t>عام :</a:t>
            </a:r>
            <a:r>
              <a:rPr lang="ar-MA" dirty="0"/>
              <a:t>يتم فيه إكساب المتعلمين معارف و قدرات و قيم تمثل الثقافة المشتركة بين أفراد المجتمع </a:t>
            </a:r>
          </a:p>
          <a:p>
            <a:pPr marL="0" indent="0" algn="r" rtl="1">
              <a:buNone/>
            </a:pPr>
            <a:r>
              <a:rPr lang="ar-MA" dirty="0">
                <a:solidFill>
                  <a:schemeClr val="tx2"/>
                </a:solidFill>
              </a:rPr>
              <a:t>تعليم مهني </a:t>
            </a:r>
            <a:r>
              <a:rPr lang="ar-MA" dirty="0" smtClean="0">
                <a:solidFill>
                  <a:schemeClr val="tx2"/>
                </a:solidFill>
              </a:rPr>
              <a:t>:</a:t>
            </a:r>
            <a:r>
              <a:rPr lang="ar-MA" dirty="0" smtClean="0"/>
              <a:t>يهدف </a:t>
            </a:r>
            <a:r>
              <a:rPr lang="ar-MA" dirty="0"/>
              <a:t>إلى إعداد افراد </a:t>
            </a:r>
            <a:r>
              <a:rPr lang="ar-MA" dirty="0" err="1"/>
              <a:t>مؤهين</a:t>
            </a:r>
            <a:r>
              <a:rPr lang="ar-MA" dirty="0"/>
              <a:t> الممارسة </a:t>
            </a:r>
            <a:r>
              <a:rPr lang="ar-MA" dirty="0" smtClean="0"/>
              <a:t>المهن</a:t>
            </a:r>
            <a:endParaRPr lang="ar-MA" dirty="0"/>
          </a:p>
        </p:txBody>
      </p:sp>
    </p:spTree>
    <p:extLst>
      <p:ext uri="{BB962C8B-B14F-4D97-AF65-F5344CB8AC3E}">
        <p14:creationId xmlns:p14="http://schemas.microsoft.com/office/powerpoint/2010/main" val="4081071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rganigramme : Bande perforée 4"/>
          <p:cNvSpPr/>
          <p:nvPr/>
        </p:nvSpPr>
        <p:spPr>
          <a:xfrm>
            <a:off x="1214414" y="1357298"/>
            <a:ext cx="6572296" cy="3500462"/>
          </a:xfrm>
          <a:prstGeom prst="flowChartPunchedTape">
            <a:avLst/>
          </a:prstGeom>
        </p:spPr>
        <p:style>
          <a:lnRef idx="1">
            <a:schemeClr val="accent2"/>
          </a:lnRef>
          <a:fillRef idx="3">
            <a:schemeClr val="accent2"/>
          </a:fillRef>
          <a:effectRef idx="2">
            <a:schemeClr val="accent2"/>
          </a:effectRef>
          <a:fontRef idx="minor">
            <a:schemeClr val="lt1"/>
          </a:fontRef>
        </p:style>
        <p:txBody>
          <a:bodyPr rtlCol="0" anchor="ctr"/>
          <a:lstStyle/>
          <a:p>
            <a:pPr algn="ctr" rtl="1"/>
            <a:r>
              <a:rPr lang="ar-EG" sz="5400" b="1" dirty="0" smtClean="0"/>
              <a:t>الجهاز </a:t>
            </a:r>
            <a:r>
              <a:rPr lang="ar-EG" sz="5400" b="1" dirty="0" err="1" smtClean="0"/>
              <a:t>المفاهيمي</a:t>
            </a:r>
            <a:r>
              <a:rPr lang="ar-EG" sz="5400" b="1" dirty="0" smtClean="0"/>
              <a:t> </a:t>
            </a:r>
            <a:r>
              <a:rPr lang="ar-EG" sz="5400" b="1" dirty="0" err="1" smtClean="0"/>
              <a:t>للديدكتيك</a:t>
            </a:r>
            <a:endParaRPr lang="fr-FR" sz="54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lstStyle/>
          <a:p>
            <a:pPr marL="0" indent="0" algn="r" rtl="1">
              <a:buNone/>
            </a:pPr>
            <a:r>
              <a:rPr lang="ar-MA" dirty="0" smtClean="0">
                <a:solidFill>
                  <a:schemeClr val="tx2"/>
                </a:solidFill>
                <a:cs typeface="+mj-cs"/>
              </a:rPr>
              <a:t>وينقسم </a:t>
            </a:r>
            <a:r>
              <a:rPr lang="ar-MA" dirty="0">
                <a:solidFill>
                  <a:schemeClr val="tx2"/>
                </a:solidFill>
                <a:cs typeface="+mj-cs"/>
              </a:rPr>
              <a:t>التعليم أيضا إلى مراحل أو مستويات</a:t>
            </a:r>
            <a:r>
              <a:rPr lang="ar-MA" dirty="0"/>
              <a:t> </a:t>
            </a:r>
            <a:r>
              <a:rPr lang="ar-MA" dirty="0" smtClean="0"/>
              <a:t>: اولي </a:t>
            </a:r>
            <a:r>
              <a:rPr lang="ar-MA" dirty="0"/>
              <a:t>- ابتدائي - ثانوي - عالي</a:t>
            </a:r>
          </a:p>
          <a:p>
            <a:pPr marL="0" indent="0" algn="r" rtl="1">
              <a:buNone/>
            </a:pPr>
            <a:r>
              <a:rPr lang="ar-MA" dirty="0"/>
              <a:t>كما يقسم إلى تعليم عمومي و تعليم خصوصي...</a:t>
            </a:r>
          </a:p>
          <a:p>
            <a:pPr marL="0" indent="0" algn="r" rtl="1">
              <a:buNone/>
            </a:pPr>
            <a:r>
              <a:rPr lang="ar-MA" sz="4400" dirty="0" smtClean="0">
                <a:solidFill>
                  <a:srgbClr val="FF0000"/>
                </a:solidFill>
              </a:rPr>
              <a:t>   *خلاصة </a:t>
            </a:r>
            <a:r>
              <a:rPr lang="ar-MA" sz="4400" dirty="0">
                <a:solidFill>
                  <a:srgbClr val="FF0000"/>
                </a:solidFill>
              </a:rPr>
              <a:t>:إذا كان المدرس يمارس التعليم فالتلميذ يمارس التعلم</a:t>
            </a:r>
            <a:r>
              <a:rPr lang="ar-MA" dirty="0"/>
              <a:t> </a:t>
            </a:r>
          </a:p>
          <a:p>
            <a:pPr marL="0" indent="0" algn="r" rtl="1">
              <a:buNone/>
            </a:pPr>
            <a:endParaRPr lang="fr-FR" dirty="0"/>
          </a:p>
        </p:txBody>
      </p:sp>
    </p:spTree>
    <p:extLst>
      <p:ext uri="{BB962C8B-B14F-4D97-AF65-F5344CB8AC3E}">
        <p14:creationId xmlns:p14="http://schemas.microsoft.com/office/powerpoint/2010/main" val="29963370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solidFill>
        </p:spPr>
        <p:txBody>
          <a:bodyPr/>
          <a:lstStyle/>
          <a:p>
            <a:pPr rtl="1"/>
            <a:r>
              <a:rPr lang="ar-MA" sz="6000" dirty="0" smtClean="0">
                <a:solidFill>
                  <a:schemeClr val="tx2"/>
                </a:solidFill>
                <a:latin typeface="Andalus" pitchFamily="18" charset="-78"/>
                <a:cs typeface="Andalus" pitchFamily="18" charset="-78"/>
              </a:rPr>
              <a:t>التربية</a:t>
            </a:r>
            <a:endParaRPr lang="fr-FR" dirty="0">
              <a:solidFill>
                <a:schemeClr val="tx2"/>
              </a:solidFill>
              <a:latin typeface="Andalus" pitchFamily="18" charset="-78"/>
              <a:cs typeface="Andalus" pitchFamily="18" charset="-78"/>
            </a:endParaRPr>
          </a:p>
        </p:txBody>
      </p:sp>
      <p:sp>
        <p:nvSpPr>
          <p:cNvPr id="3" name="Espace réservé du contenu 2"/>
          <p:cNvSpPr>
            <a:spLocks noGrp="1"/>
          </p:cNvSpPr>
          <p:nvPr>
            <p:ph idx="1"/>
          </p:nvPr>
        </p:nvSpPr>
        <p:spPr/>
        <p:txBody>
          <a:bodyPr/>
          <a:lstStyle/>
          <a:p>
            <a:pPr marL="0" indent="0" algn="r" rtl="1">
              <a:buNone/>
            </a:pPr>
            <a:r>
              <a:rPr lang="ar-MA" dirty="0" smtClean="0"/>
              <a:t>   </a:t>
            </a:r>
          </a:p>
          <a:p>
            <a:pPr marL="0" indent="0" algn="r" rtl="1">
              <a:buNone/>
            </a:pPr>
            <a:endParaRPr lang="ar-MA" dirty="0"/>
          </a:p>
          <a:p>
            <a:pPr marL="0" indent="0" algn="r" rtl="1">
              <a:buNone/>
            </a:pPr>
            <a:r>
              <a:rPr lang="ar-MA" dirty="0" smtClean="0">
                <a:solidFill>
                  <a:schemeClr val="tx2"/>
                </a:solidFill>
              </a:rPr>
              <a:t>التربية</a:t>
            </a:r>
            <a:r>
              <a:rPr lang="ar-MA" dirty="0" smtClean="0"/>
              <a:t> </a:t>
            </a:r>
            <a:r>
              <a:rPr lang="ar-MA" dirty="0"/>
              <a:t>عموما تعتبر عملية شاملة ، تتناول الإنسان من جميع جوانبه النفسية والعقلية والعاطفية والشخصية والسلوكية وطريقة تفكيره وأسلوبه في الحياة ، وتعامله مع </a:t>
            </a:r>
            <a:r>
              <a:rPr lang="ar-MA" dirty="0" smtClean="0"/>
              <a:t>الآخر </a:t>
            </a:r>
            <a:r>
              <a:rPr lang="ar-MA" dirty="0"/>
              <a:t>.وكذلك تناوله في البيت والمدرسة وفي كل مكان يكون فيه ، وللتربية مفاهيم فردية ،</a:t>
            </a:r>
            <a:r>
              <a:rPr lang="ar-MA" dirty="0" smtClean="0"/>
              <a:t>واجتماعية و مثالية</a:t>
            </a:r>
            <a:endParaRPr lang="fr-FR" dirty="0"/>
          </a:p>
        </p:txBody>
      </p:sp>
    </p:spTree>
    <p:extLst>
      <p:ext uri="{BB962C8B-B14F-4D97-AF65-F5344CB8AC3E}">
        <p14:creationId xmlns:p14="http://schemas.microsoft.com/office/powerpoint/2010/main" val="15428820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solidFill>
        </p:spPr>
        <p:txBody>
          <a:bodyPr>
            <a:normAutofit/>
          </a:bodyPr>
          <a:lstStyle/>
          <a:p>
            <a:r>
              <a:rPr lang="ar-MA" sz="5400" dirty="0" smtClean="0">
                <a:solidFill>
                  <a:schemeClr val="tx2"/>
                </a:solidFill>
                <a:latin typeface="Andalus" pitchFamily="18" charset="-78"/>
                <a:cs typeface="Andalus" pitchFamily="18" charset="-78"/>
              </a:rPr>
              <a:t>البيداغوجيا </a:t>
            </a:r>
            <a:endParaRPr lang="fr-FR" sz="5400" dirty="0">
              <a:solidFill>
                <a:schemeClr val="tx2"/>
              </a:solidFill>
              <a:latin typeface="Andalus" pitchFamily="18" charset="-78"/>
              <a:cs typeface="Andalus" pitchFamily="18" charset="-78"/>
            </a:endParaRPr>
          </a:p>
        </p:txBody>
      </p:sp>
      <p:sp>
        <p:nvSpPr>
          <p:cNvPr id="3" name="Espace réservé du contenu 2"/>
          <p:cNvSpPr>
            <a:spLocks noGrp="1"/>
          </p:cNvSpPr>
          <p:nvPr>
            <p:ph idx="1"/>
          </p:nvPr>
        </p:nvSpPr>
        <p:spPr>
          <a:xfrm>
            <a:off x="457200" y="1484784"/>
            <a:ext cx="8229600" cy="4641379"/>
          </a:xfrm>
        </p:spPr>
        <p:txBody>
          <a:bodyPr/>
          <a:lstStyle/>
          <a:p>
            <a:pPr marL="0" indent="0" algn="r" rtl="1">
              <a:buNone/>
            </a:pPr>
            <a:r>
              <a:rPr lang="ar-MA" dirty="0"/>
              <a:t>من حيث الاشتقاق اللغوي، تتكون كلمة </a:t>
            </a:r>
            <a:r>
              <a:rPr lang="ar-MA" dirty="0">
                <a:solidFill>
                  <a:schemeClr val="tx2"/>
                </a:solidFill>
              </a:rPr>
              <a:t>" بيداغوجيا </a:t>
            </a:r>
            <a:r>
              <a:rPr lang="ar-MA" dirty="0"/>
              <a:t>" في الأصل اليوناني، من شقين، هما : </a:t>
            </a:r>
            <a:r>
              <a:rPr lang="fr-FR" dirty="0" err="1">
                <a:solidFill>
                  <a:schemeClr val="tx2"/>
                </a:solidFill>
              </a:rPr>
              <a:t>Péda</a:t>
            </a:r>
            <a:r>
              <a:rPr lang="fr-FR" dirty="0">
                <a:solidFill>
                  <a:schemeClr val="tx2"/>
                </a:solidFill>
              </a:rPr>
              <a:t> </a:t>
            </a:r>
            <a:r>
              <a:rPr lang="ar-MA" dirty="0"/>
              <a:t>وتعلي الطفل، و </a:t>
            </a:r>
            <a:r>
              <a:rPr lang="fr-FR" dirty="0" err="1"/>
              <a:t>Agoge</a:t>
            </a:r>
            <a:r>
              <a:rPr lang="fr-FR" dirty="0"/>
              <a:t> </a:t>
            </a:r>
            <a:r>
              <a:rPr lang="ar-MA" dirty="0"/>
              <a:t>وتعني القيادة والسياقة، وكذا التوجيه</a:t>
            </a:r>
            <a:r>
              <a:rPr lang="ar-MA" dirty="0" smtClean="0"/>
              <a:t>.</a:t>
            </a:r>
          </a:p>
          <a:p>
            <a:pPr marL="0" indent="0" algn="r" rtl="1">
              <a:buNone/>
            </a:pPr>
            <a:r>
              <a:rPr lang="ar-MA" dirty="0"/>
              <a:t>و كان البيداغوجي </a:t>
            </a:r>
            <a:r>
              <a:rPr lang="fr-FR" dirty="0"/>
              <a:t>le </a:t>
            </a:r>
            <a:r>
              <a:rPr lang="fr-FR" dirty="0">
                <a:solidFill>
                  <a:schemeClr val="tx2"/>
                </a:solidFill>
              </a:rPr>
              <a:t>pédagogu</a:t>
            </a:r>
            <a:r>
              <a:rPr lang="fr-FR" dirty="0"/>
              <a:t>e </a:t>
            </a:r>
            <a:r>
              <a:rPr lang="ar-MA" dirty="0"/>
              <a:t>في العهد اليوناني القديم، هو الشخص (العبد) المكلف بمراقبة الأطفال ومرافقتهم في خروجهم للتكوين أو النزهة، والأخذ بيدهم </a:t>
            </a:r>
            <a:r>
              <a:rPr lang="ar-MA" dirty="0" smtClean="0"/>
              <a:t>ومصاحبتهم </a:t>
            </a:r>
          </a:p>
          <a:p>
            <a:pPr marL="0" indent="0" algn="r" rtl="1">
              <a:buNone/>
            </a:pPr>
            <a:r>
              <a:rPr lang="ar-MA" dirty="0"/>
              <a:t>أما من حيث الاصطلاح، فتذهب معظم الدراسات المعاصرة إلى التمييز بشان مصطلح</a:t>
            </a:r>
            <a:endParaRPr lang="fr-FR" dirty="0"/>
          </a:p>
        </p:txBody>
      </p:sp>
    </p:spTree>
    <p:extLst>
      <p:ext uri="{BB962C8B-B14F-4D97-AF65-F5344CB8AC3E}">
        <p14:creationId xmlns:p14="http://schemas.microsoft.com/office/powerpoint/2010/main" val="28726437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260648"/>
            <a:ext cx="8229600" cy="5865515"/>
          </a:xfrm>
        </p:spPr>
        <p:txBody>
          <a:bodyPr/>
          <a:lstStyle/>
          <a:p>
            <a:pPr marL="0" indent="0" algn="r" rtl="1">
              <a:buNone/>
            </a:pPr>
            <a:r>
              <a:rPr lang="ar-MA" u="sng" dirty="0">
                <a:solidFill>
                  <a:srgbClr val="C00000"/>
                </a:solidFill>
              </a:rPr>
              <a:t>بيداغوجيا بين استعمالين يتكاملان:</a:t>
            </a:r>
          </a:p>
          <a:p>
            <a:pPr marL="0" indent="0" algn="r" rtl="1">
              <a:buNone/>
            </a:pPr>
            <a:r>
              <a:rPr lang="ar-MA" u="sng" dirty="0">
                <a:solidFill>
                  <a:srgbClr val="FF0000"/>
                </a:solidFill>
              </a:rPr>
              <a:t>البيداغوجيا على المستوى التطبيقي </a:t>
            </a:r>
            <a:r>
              <a:rPr lang="ar-MA" dirty="0"/>
              <a:t>في ذلك النشاط العملي المتمثل في مختلف الممارسات و التفاعلات التي تتم داخل مؤسسة المدرسة بين المدرس و المتعلمين </a:t>
            </a:r>
          </a:p>
          <a:p>
            <a:pPr marL="0" indent="0" algn="r" rtl="1">
              <a:buNone/>
            </a:pPr>
            <a:r>
              <a:rPr lang="ar-MA" u="sng" dirty="0">
                <a:solidFill>
                  <a:srgbClr val="FF0000"/>
                </a:solidFill>
              </a:rPr>
              <a:t>البيداغوجيا في بعدها النظري </a:t>
            </a:r>
            <a:r>
              <a:rPr lang="ar-MA" dirty="0"/>
              <a:t>هي ذلك الحقل المعرفي الذي يهتم بدراسة الظواهر التربوية و المناهج و التقنيات بهدف الرفع من نجاعة و فعالية الفعل </a:t>
            </a:r>
            <a:r>
              <a:rPr lang="ar-MA" dirty="0" smtClean="0"/>
              <a:t>البيداغوجي </a:t>
            </a:r>
          </a:p>
          <a:p>
            <a:pPr marL="0" indent="0" algn="r" rtl="1">
              <a:buNone/>
            </a:pPr>
            <a:r>
              <a:rPr lang="ar-MA" dirty="0" smtClean="0"/>
              <a:t>إذن </a:t>
            </a:r>
            <a:r>
              <a:rPr lang="ar-MA" dirty="0"/>
              <a:t>فالبيداغوجيا تعني في نفس الوقت أنشطة و ممارسات تطبيقية تتم داخل قاعة القسم، و كذا ما يمكن أن يعمل </a:t>
            </a:r>
            <a:r>
              <a:rPr lang="ar-MA" dirty="0" smtClean="0"/>
              <a:t>على </a:t>
            </a:r>
            <a:r>
              <a:rPr lang="ar-MA" dirty="0"/>
              <a:t>ترشيد و عقلنا هذه الأنشطة و الممارسات، </a:t>
            </a:r>
            <a:endParaRPr lang="fr-FR" dirty="0"/>
          </a:p>
        </p:txBody>
      </p:sp>
    </p:spTree>
    <p:extLst>
      <p:ext uri="{BB962C8B-B14F-4D97-AF65-F5344CB8AC3E}">
        <p14:creationId xmlns:p14="http://schemas.microsoft.com/office/powerpoint/2010/main" val="39411725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5793507"/>
          </a:xfrm>
        </p:spPr>
        <p:txBody>
          <a:bodyPr/>
          <a:lstStyle/>
          <a:p>
            <a:pPr marL="0" indent="0" algn="r" rtl="1">
              <a:buNone/>
            </a:pPr>
            <a:r>
              <a:rPr lang="ar-MA" dirty="0"/>
              <a:t>أي التنظير الذي يقصد فهم الظواهر و دراسة الطرائق و التقنيات بغية الخروج بتعميمات و نماذج تطبيقية تعد النشاط التربوي بأفكار و إجراءات موجهة من قبيل </a:t>
            </a:r>
          </a:p>
          <a:p>
            <a:pPr marL="0" indent="0" algn="r" rtl="1">
              <a:buNone/>
            </a:pPr>
            <a:r>
              <a:rPr lang="ar-MA" dirty="0"/>
              <a:t> *</a:t>
            </a:r>
            <a:r>
              <a:rPr lang="ar-MA" b="1" i="1" u="sng" dirty="0">
                <a:effectLst>
                  <a:outerShdw blurRad="38100" dist="38100" dir="2700000" algn="tl">
                    <a:srgbClr val="000000">
                      <a:alpha val="43137"/>
                    </a:srgbClr>
                  </a:outerShdw>
                </a:effectLst>
              </a:rPr>
              <a:t>بيداغوجيا حل المشكلات </a:t>
            </a:r>
            <a:r>
              <a:rPr lang="fr-FR" b="1" i="1" u="sng" dirty="0" err="1">
                <a:effectLst>
                  <a:outerShdw blurRad="38100" dist="38100" dir="2700000" algn="tl">
                    <a:srgbClr val="000000">
                      <a:alpha val="43137"/>
                    </a:srgbClr>
                  </a:outerShdw>
                </a:effectLst>
              </a:rPr>
              <a:t>Pedagogie</a:t>
            </a:r>
            <a:r>
              <a:rPr lang="fr-FR" b="1" i="1" u="sng" dirty="0">
                <a:effectLst>
                  <a:outerShdw blurRad="38100" dist="38100" dir="2700000" algn="tl">
                    <a:srgbClr val="000000">
                      <a:alpha val="43137"/>
                    </a:srgbClr>
                  </a:outerShdw>
                </a:effectLst>
              </a:rPr>
              <a:t> de la </a:t>
            </a:r>
            <a:r>
              <a:rPr lang="fr-FR" b="1" i="1" u="sng" dirty="0" err="1">
                <a:effectLst>
                  <a:outerShdw blurRad="38100" dist="38100" dir="2700000" algn="tl">
                    <a:srgbClr val="000000">
                      <a:alpha val="43137"/>
                    </a:srgbClr>
                  </a:outerShdw>
                </a:effectLst>
              </a:rPr>
              <a:t>resolution</a:t>
            </a:r>
            <a:r>
              <a:rPr lang="fr-FR" b="1" i="1" u="sng" dirty="0">
                <a:effectLst>
                  <a:outerShdw blurRad="38100" dist="38100" dir="2700000" algn="tl">
                    <a:srgbClr val="000000">
                      <a:alpha val="43137"/>
                    </a:srgbClr>
                  </a:outerShdw>
                </a:effectLst>
              </a:rPr>
              <a:t> de problèmes</a:t>
            </a:r>
          </a:p>
          <a:p>
            <a:pPr marL="0" indent="0" algn="r" rtl="1">
              <a:buNone/>
            </a:pPr>
            <a:r>
              <a:rPr lang="fr-FR" b="1" i="1" u="sng" dirty="0">
                <a:effectLst>
                  <a:outerShdw blurRad="38100" dist="38100" dir="2700000" algn="tl">
                    <a:srgbClr val="000000">
                      <a:alpha val="43137"/>
                    </a:srgbClr>
                  </a:outerShdw>
                </a:effectLst>
              </a:rPr>
              <a:t>*</a:t>
            </a:r>
            <a:r>
              <a:rPr lang="ar-MA" b="1" i="1" u="sng" dirty="0">
                <a:effectLst>
                  <a:outerShdw blurRad="38100" dist="38100" dir="2700000" algn="tl">
                    <a:srgbClr val="000000">
                      <a:alpha val="43137"/>
                    </a:srgbClr>
                  </a:outerShdw>
                </a:effectLst>
              </a:rPr>
              <a:t>بيداغوجيا </a:t>
            </a:r>
            <a:r>
              <a:rPr lang="ar-MA" b="1" i="1" u="sng" dirty="0" err="1" smtClean="0">
                <a:effectLst>
                  <a:outerShdw blurRad="38100" dist="38100" dir="2700000" algn="tl">
                    <a:srgbClr val="000000">
                      <a:alpha val="43137"/>
                    </a:srgbClr>
                  </a:outerShdw>
                </a:effectLst>
              </a:rPr>
              <a:t>الخطا</a:t>
            </a:r>
            <a:r>
              <a:rPr lang="ar-MA" b="1" i="1" u="sng" dirty="0" smtClean="0">
                <a:effectLst>
                  <a:outerShdw blurRad="38100" dist="38100" dir="2700000" algn="tl">
                    <a:srgbClr val="000000">
                      <a:alpha val="43137"/>
                    </a:srgbClr>
                  </a:outerShdw>
                </a:effectLst>
              </a:rPr>
              <a:t> </a:t>
            </a:r>
            <a:r>
              <a:rPr lang="fr-FR" i="1" u="sng" dirty="0" smtClean="0">
                <a:effectLst>
                  <a:outerShdw blurRad="38100" dist="38100" dir="2700000" algn="tl">
                    <a:srgbClr val="000000">
                      <a:alpha val="43137"/>
                    </a:srgbClr>
                  </a:outerShdw>
                </a:effectLst>
              </a:rPr>
              <a:t>Pédagogie de </a:t>
            </a:r>
            <a:r>
              <a:rPr lang="fr-FR" i="1" u="sng" dirty="0">
                <a:effectLst>
                  <a:outerShdw blurRad="38100" dist="38100" dir="2700000" algn="tl">
                    <a:srgbClr val="000000">
                      <a:alpha val="43137"/>
                    </a:srgbClr>
                  </a:outerShdw>
                </a:effectLst>
              </a:rPr>
              <a:t>l'erreur</a:t>
            </a:r>
          </a:p>
          <a:p>
            <a:pPr marL="0" indent="0" algn="r" rtl="1">
              <a:buNone/>
            </a:pPr>
            <a:r>
              <a:rPr lang="fr-FR" i="1" u="sng" dirty="0">
                <a:effectLst>
                  <a:outerShdw blurRad="38100" dist="38100" dir="2700000" algn="tl">
                    <a:srgbClr val="000000">
                      <a:alpha val="43137"/>
                    </a:srgbClr>
                  </a:outerShdw>
                </a:effectLst>
              </a:rPr>
              <a:t>* </a:t>
            </a:r>
            <a:r>
              <a:rPr lang="ar-MA" i="1" u="sng" dirty="0">
                <a:effectLst>
                  <a:outerShdw blurRad="38100" dist="38100" dir="2700000" algn="tl">
                    <a:srgbClr val="000000">
                      <a:alpha val="43137"/>
                    </a:srgbClr>
                  </a:outerShdw>
                </a:effectLst>
              </a:rPr>
              <a:t>البيداغوجيا </a:t>
            </a:r>
            <a:r>
              <a:rPr lang="ar-MA" i="1" u="sng" dirty="0" err="1">
                <a:effectLst>
                  <a:outerShdw blurRad="38100" dist="38100" dir="2700000" algn="tl">
                    <a:srgbClr val="000000">
                      <a:alpha val="43137"/>
                    </a:srgbClr>
                  </a:outerShdw>
                </a:effectLst>
              </a:rPr>
              <a:t>الفارقية</a:t>
            </a:r>
            <a:r>
              <a:rPr lang="ar-MA" i="1" u="sng" dirty="0">
                <a:effectLst>
                  <a:outerShdw blurRad="38100" dist="38100" dir="2700000" algn="tl">
                    <a:srgbClr val="000000">
                      <a:alpha val="43137"/>
                    </a:srgbClr>
                  </a:outerShdw>
                </a:effectLst>
              </a:rPr>
              <a:t> </a:t>
            </a:r>
            <a:r>
              <a:rPr lang="fr-FR" i="1" u="sng" dirty="0" err="1">
                <a:effectLst>
                  <a:outerShdw blurRad="38100" dist="38100" dir="2700000" algn="tl">
                    <a:srgbClr val="000000">
                      <a:alpha val="43137"/>
                    </a:srgbClr>
                  </a:outerShdw>
                </a:effectLst>
              </a:rPr>
              <a:t>Pedagogie</a:t>
            </a:r>
            <a:r>
              <a:rPr lang="fr-FR" i="1" u="sng" dirty="0">
                <a:effectLst>
                  <a:outerShdw blurRad="38100" dist="38100" dir="2700000" algn="tl">
                    <a:srgbClr val="000000">
                      <a:alpha val="43137"/>
                    </a:srgbClr>
                  </a:outerShdw>
                </a:effectLst>
              </a:rPr>
              <a:t> différenciée </a:t>
            </a:r>
          </a:p>
          <a:p>
            <a:pPr marL="0" indent="0" algn="r" rtl="1">
              <a:buNone/>
            </a:pPr>
            <a:r>
              <a:rPr lang="fr-FR" i="1" u="sng" dirty="0">
                <a:effectLst>
                  <a:outerShdw blurRad="38100" dist="38100" dir="2700000" algn="tl">
                    <a:srgbClr val="000000">
                      <a:alpha val="43137"/>
                    </a:srgbClr>
                  </a:outerShdw>
                </a:effectLst>
              </a:rPr>
              <a:t>*</a:t>
            </a:r>
            <a:r>
              <a:rPr lang="ar-MA" i="1" u="sng" dirty="0">
                <a:effectLst>
                  <a:outerShdw blurRad="38100" dist="38100" dir="2700000" algn="tl">
                    <a:srgbClr val="000000">
                      <a:alpha val="43137"/>
                    </a:srgbClr>
                  </a:outerShdw>
                </a:effectLst>
              </a:rPr>
              <a:t>بيداغوجيا الاهداف </a:t>
            </a:r>
            <a:r>
              <a:rPr lang="fr-FR" i="1" u="sng" dirty="0">
                <a:effectLst>
                  <a:outerShdw blurRad="38100" dist="38100" dir="2700000" algn="tl">
                    <a:srgbClr val="000000">
                      <a:alpha val="43137"/>
                    </a:srgbClr>
                  </a:outerShdw>
                </a:effectLst>
              </a:rPr>
              <a:t>Pédagogie par objectifs </a:t>
            </a:r>
          </a:p>
          <a:p>
            <a:pPr marL="0" indent="0" algn="r" rtl="1">
              <a:buNone/>
            </a:pPr>
            <a:endParaRPr lang="fr-FR" dirty="0"/>
          </a:p>
        </p:txBody>
      </p:sp>
    </p:spTree>
    <p:extLst>
      <p:ext uri="{BB962C8B-B14F-4D97-AF65-F5344CB8AC3E}">
        <p14:creationId xmlns:p14="http://schemas.microsoft.com/office/powerpoint/2010/main" val="21578158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786314" y="928670"/>
          <a:ext cx="4043362" cy="4114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214282" y="785794"/>
            <a:ext cx="4429156" cy="578647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EG" b="1" u="sng" dirty="0"/>
              <a:t>مفاهيم التدريس يعتمد التدريس على مفهومين</a:t>
            </a:r>
            <a:r>
              <a:rPr lang="ar-EG" dirty="0"/>
              <a:t>، </a:t>
            </a:r>
            <a:r>
              <a:rPr lang="ar-EG" b="1" dirty="0"/>
              <a:t>وهما</a:t>
            </a:r>
            <a:r>
              <a:rPr lang="ar-EG" dirty="0"/>
              <a:t>: </a:t>
            </a:r>
            <a:r>
              <a:rPr lang="ar-EG" b="1" u="sng" dirty="0">
                <a:solidFill>
                  <a:srgbClr val="FF0000"/>
                </a:solidFill>
              </a:rPr>
              <a:t>المفهوم</a:t>
            </a:r>
            <a:r>
              <a:rPr lang="ar-EG" b="1" dirty="0">
                <a:solidFill>
                  <a:srgbClr val="FF0000"/>
                </a:solidFill>
              </a:rPr>
              <a:t> </a:t>
            </a:r>
            <a:r>
              <a:rPr lang="ar-EG" b="1" u="sng" dirty="0">
                <a:solidFill>
                  <a:srgbClr val="FF0000"/>
                </a:solidFill>
              </a:rPr>
              <a:t>التقليدي </a:t>
            </a:r>
            <a:endParaRPr lang="ar-EG" b="1" u="sng" dirty="0" smtClean="0">
              <a:solidFill>
                <a:srgbClr val="FF0000"/>
              </a:solidFill>
            </a:endParaRPr>
          </a:p>
          <a:p>
            <a:pPr algn="ctr"/>
            <a:r>
              <a:rPr lang="ar-EG" dirty="0" smtClean="0"/>
              <a:t>هو </a:t>
            </a:r>
            <a:r>
              <a:rPr lang="ar-EG" dirty="0"/>
              <a:t>مجموعةُ النشاطات الكلامية، والكتابية التي يقوم بها المُدرس من أجل توصيل المادة الدراسية للطلاب، ويرتبط هذا المفهوم بفكرة أن المُدرس هو المصدر الوحيد للمعلومات الدراسية، وهو الذي يمتلك كافة الإجابات حول أسئلة الطلاب. </a:t>
            </a:r>
            <a:endParaRPr lang="ar-EG" dirty="0" smtClean="0"/>
          </a:p>
          <a:p>
            <a:pPr algn="ctr"/>
            <a:r>
              <a:rPr lang="ar-EG" b="1" u="sng" dirty="0" smtClean="0">
                <a:solidFill>
                  <a:srgbClr val="FF0000"/>
                </a:solidFill>
              </a:rPr>
              <a:t>المفهوم </a:t>
            </a:r>
            <a:r>
              <a:rPr lang="ar-EG" b="1" u="sng" dirty="0">
                <a:solidFill>
                  <a:srgbClr val="FF0000"/>
                </a:solidFill>
              </a:rPr>
              <a:t>المعاصر </a:t>
            </a:r>
            <a:endParaRPr lang="ar-EG" b="1" u="sng" dirty="0" smtClean="0">
              <a:solidFill>
                <a:srgbClr val="FF0000"/>
              </a:solidFill>
            </a:endParaRPr>
          </a:p>
          <a:p>
            <a:pPr algn="ctr"/>
            <a:r>
              <a:rPr lang="ar-EG" dirty="0" smtClean="0"/>
              <a:t>هو </a:t>
            </a:r>
            <a:r>
              <a:rPr lang="ar-EG" dirty="0"/>
              <a:t>مجموعة من النشاطات المشتركة بين الطلاب، والمُدرسين، والتي تعتمد على تبادل الأفكار، والمعلومات حول المادة الدراسية، فيتحول دور المُدرس من المصدر الوحيد للمعلومات إلى موجه، ومشاركٍ للطلاب في موضوع الدرس، والذي يعتمد على النقاش، والحوار، والبحث حتى يتمكن الطلاب من فهم المادة الدراسية بوضوح.</a:t>
            </a:r>
            <a:r>
              <a:rPr lang="ar-EG" dirty="0" smtClean="0"/>
              <a:t/>
            </a:r>
            <a:br>
              <a:rPr lang="ar-EG" dirty="0" smtClean="0"/>
            </a:br>
            <a:r>
              <a:rPr lang="ar-EG" dirty="0" smtClean="0"/>
              <a:t/>
            </a:r>
            <a:br>
              <a:rPr lang="ar-EG" dirty="0" smtClean="0"/>
            </a:b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lipse 4"/>
          <p:cNvSpPr/>
          <p:nvPr/>
        </p:nvSpPr>
        <p:spPr>
          <a:xfrm>
            <a:off x="1357290" y="428604"/>
            <a:ext cx="6357982" cy="1000132"/>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EG" sz="4000" dirty="0" smtClean="0"/>
              <a:t>المثلث الديدكتيكي</a:t>
            </a:r>
            <a:endParaRPr lang="ar-EG" dirty="0" smtClean="0"/>
          </a:p>
          <a:p>
            <a:pPr algn="ctr"/>
            <a:r>
              <a:rPr lang="fr-FR" sz="2800" dirty="0" smtClean="0"/>
              <a:t>Triangle didactique</a:t>
            </a:r>
            <a:r>
              <a:rPr lang="ar-EG" sz="2800" dirty="0" smtClean="0"/>
              <a:t> </a:t>
            </a:r>
            <a:endParaRPr lang="fr-FR" sz="2800" dirty="0"/>
          </a:p>
        </p:txBody>
      </p:sp>
      <p:pic>
        <p:nvPicPr>
          <p:cNvPr id="10" name="Espace réservé du contenu 9" descr="24899927_273261483198022_5254166970645548443_n.jpg"/>
          <p:cNvPicPr>
            <a:picLocks noGrp="1" noChangeAspect="1"/>
          </p:cNvPicPr>
          <p:nvPr>
            <p:ph idx="1"/>
          </p:nvPr>
        </p:nvPicPr>
        <p:blipFill>
          <a:blip r:embed="rId2"/>
          <a:stretch>
            <a:fillRect/>
          </a:stretch>
        </p:blipFill>
        <p:spPr>
          <a:xfrm>
            <a:off x="603962" y="1857364"/>
            <a:ext cx="8072494" cy="4500594"/>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2195736" y="523528"/>
            <a:ext cx="3722712"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noFill/>
        </p:spPr>
        <p:txBody>
          <a:bodyPr/>
          <a:lstStyle/>
          <a:p>
            <a:pPr rtl="1"/>
            <a:r>
              <a:rPr lang="ar-MA" dirty="0" smtClean="0"/>
              <a:t>النقل </a:t>
            </a:r>
            <a:r>
              <a:rPr lang="ar-MA" dirty="0" err="1" smtClean="0"/>
              <a:t>الديدكتيكي</a:t>
            </a:r>
            <a:r>
              <a:rPr lang="ar-MA" dirty="0" smtClean="0"/>
              <a:t> </a:t>
            </a:r>
            <a:endParaRPr lang="fr-FR" dirty="0"/>
          </a:p>
        </p:txBody>
      </p:sp>
      <p:sp>
        <p:nvSpPr>
          <p:cNvPr id="3" name="Espace réservé du contenu 2"/>
          <p:cNvSpPr>
            <a:spLocks noGrp="1"/>
          </p:cNvSpPr>
          <p:nvPr>
            <p:ph idx="1"/>
          </p:nvPr>
        </p:nvSpPr>
        <p:spPr/>
        <p:txBody>
          <a:bodyPr/>
          <a:lstStyle/>
          <a:p>
            <a:pPr algn="r" rtl="1"/>
            <a:r>
              <a:rPr lang="ar-MA" dirty="0"/>
              <a:t>حسب </a:t>
            </a:r>
            <a:r>
              <a:rPr lang="ar-MA" dirty="0" smtClean="0"/>
              <a:t>.</a:t>
            </a:r>
            <a:r>
              <a:rPr lang="fr-FR" dirty="0" err="1" smtClean="0">
                <a:solidFill>
                  <a:srgbClr val="C00000"/>
                </a:solidFill>
              </a:rPr>
              <a:t>Arsac</a:t>
            </a:r>
            <a:r>
              <a:rPr lang="fr-FR" dirty="0" smtClean="0">
                <a:solidFill>
                  <a:srgbClr val="C00000"/>
                </a:solidFill>
              </a:rPr>
              <a:t> G</a:t>
            </a:r>
            <a:r>
              <a:rPr lang="fr-FR" dirty="0" smtClean="0"/>
              <a:t>، </a:t>
            </a:r>
            <a:r>
              <a:rPr lang="ar-MA" dirty="0"/>
              <a:t>النقل </a:t>
            </a:r>
            <a:r>
              <a:rPr lang="ar-MA" dirty="0" err="1"/>
              <a:t>الديداكتيكي</a:t>
            </a:r>
            <a:r>
              <a:rPr lang="ar-MA" dirty="0"/>
              <a:t> هو" :</a:t>
            </a:r>
            <a:r>
              <a:rPr lang="ar-MA" u="sng" dirty="0"/>
              <a:t>مجموع التحولات التي تطرأ على معرفة معينة في مجالها العالم </a:t>
            </a:r>
            <a:r>
              <a:rPr lang="ar-MA" dirty="0"/>
              <a:t>( </a:t>
            </a:r>
            <a:r>
              <a:rPr lang="fr-FR" dirty="0">
                <a:solidFill>
                  <a:srgbClr val="C00000"/>
                </a:solidFill>
              </a:rPr>
              <a:t>Savoir</a:t>
            </a:r>
            <a:r>
              <a:rPr lang="fr-FR" dirty="0"/>
              <a:t> </a:t>
            </a:r>
            <a:r>
              <a:rPr lang="fr-FR" u="sng" dirty="0">
                <a:solidFill>
                  <a:srgbClr val="C00000"/>
                </a:solidFill>
              </a:rPr>
              <a:t>Savant</a:t>
            </a:r>
            <a:r>
              <a:rPr lang="fr-FR" u="sng" dirty="0"/>
              <a:t> )</a:t>
            </a:r>
            <a:r>
              <a:rPr lang="ar-MA" u="sng" dirty="0"/>
              <a:t>من أجل تحويلها إلى معرفة تعليمية قابلة للتدريس</a:t>
            </a:r>
            <a:r>
              <a:rPr lang="ar-MA" dirty="0"/>
              <a:t>"</a:t>
            </a:r>
          </a:p>
          <a:p>
            <a:pPr algn="r" rtl="1"/>
            <a:endParaRPr lang="ar-MA" dirty="0" smtClean="0"/>
          </a:p>
          <a:p>
            <a:pPr algn="r" rtl="1"/>
            <a:r>
              <a:rPr lang="ar-MA" dirty="0" smtClean="0"/>
              <a:t>بينما </a:t>
            </a:r>
            <a:r>
              <a:rPr lang="ar-MA" dirty="0"/>
              <a:t>يعتبر </a:t>
            </a:r>
            <a:r>
              <a:rPr lang="fr-FR" dirty="0">
                <a:solidFill>
                  <a:srgbClr val="C00000"/>
                </a:solidFill>
              </a:rPr>
              <a:t>Yves </a:t>
            </a:r>
            <a:r>
              <a:rPr lang="fr-FR" dirty="0" err="1">
                <a:solidFill>
                  <a:srgbClr val="C00000"/>
                </a:solidFill>
              </a:rPr>
              <a:t>Chevallard</a:t>
            </a:r>
            <a:r>
              <a:rPr lang="fr-FR" dirty="0">
                <a:solidFill>
                  <a:srgbClr val="C00000"/>
                </a:solidFill>
              </a:rPr>
              <a:t> </a:t>
            </a:r>
            <a:r>
              <a:rPr lang="ar-MA" dirty="0"/>
              <a:t>أن النقل </a:t>
            </a:r>
            <a:r>
              <a:rPr lang="ar-MA" dirty="0" err="1"/>
              <a:t>الديداكتيكي</a:t>
            </a:r>
            <a:r>
              <a:rPr lang="ar-MA" dirty="0"/>
              <a:t> " : هو العمل الذي نقوم به عندما تحول معرفة عالمة (</a:t>
            </a:r>
            <a:r>
              <a:rPr lang="fr-FR" dirty="0"/>
              <a:t>Savoir Savant) </a:t>
            </a:r>
            <a:r>
              <a:rPr lang="ar-MA" dirty="0"/>
              <a:t>إلى معرفة قابلة للتدريس مع مقاربة ما يحدث للمعرفة العالمة أثناء هذه العملية".</a:t>
            </a:r>
          </a:p>
          <a:p>
            <a:pPr algn="r" rtl="1"/>
            <a:endParaRPr lang="fr-FR" dirty="0"/>
          </a:p>
        </p:txBody>
      </p:sp>
    </p:spTree>
    <p:extLst>
      <p:ext uri="{BB962C8B-B14F-4D97-AF65-F5344CB8AC3E}">
        <p14:creationId xmlns:p14="http://schemas.microsoft.com/office/powerpoint/2010/main" val="3060549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lipse 4"/>
          <p:cNvSpPr/>
          <p:nvPr/>
        </p:nvSpPr>
        <p:spPr>
          <a:xfrm>
            <a:off x="857224" y="357166"/>
            <a:ext cx="7286676" cy="11287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EG" sz="4000" b="1" dirty="0" smtClean="0"/>
              <a:t>الثمثلاث</a:t>
            </a:r>
            <a:endParaRPr lang="fr-FR" sz="4000" b="1" dirty="0" smtClean="0"/>
          </a:p>
          <a:p>
            <a:pPr algn="ctr" rtl="1"/>
            <a:r>
              <a:rPr lang="fr-FR" sz="1600" b="1" dirty="0" smtClean="0"/>
              <a:t>Les representation </a:t>
            </a:r>
            <a:endParaRPr lang="ar-EG" sz="1600" b="1" dirty="0" smtClean="0"/>
          </a:p>
          <a:p>
            <a:pPr algn="ctr"/>
            <a:endParaRPr lang="fr-FR" b="1" dirty="0"/>
          </a:p>
        </p:txBody>
      </p:sp>
      <p:sp>
        <p:nvSpPr>
          <p:cNvPr id="6" name="Rectangle 5"/>
          <p:cNvSpPr/>
          <p:nvPr/>
        </p:nvSpPr>
        <p:spPr>
          <a:xfrm>
            <a:off x="357158" y="1785926"/>
            <a:ext cx="8572560" cy="485778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r" rtl="1" fontAlgn="base">
              <a:buFont typeface="Wingdings" pitchFamily="2" charset="2"/>
              <a:buChar char="q"/>
            </a:pPr>
            <a:r>
              <a:rPr lang="ar-EG" sz="2000" b="1" dirty="0" smtClean="0">
                <a:solidFill>
                  <a:schemeClr val="tx1"/>
                </a:solidFill>
              </a:rPr>
              <a:t>حصرها العالم السوسيولوجي</a:t>
            </a:r>
            <a:r>
              <a:rPr lang="ar-EG" sz="2000" b="1" dirty="0" smtClean="0">
                <a:solidFill>
                  <a:srgbClr val="C00000"/>
                </a:solidFill>
              </a:rPr>
              <a:t> </a:t>
            </a:r>
            <a:r>
              <a:rPr lang="ar-EG" sz="2400" b="1" u="sng" dirty="0" smtClean="0">
                <a:solidFill>
                  <a:schemeClr val="tx1">
                    <a:lumMod val="95000"/>
                    <a:lumOff val="5000"/>
                  </a:schemeClr>
                </a:solidFill>
                <a:hlinkClick r:id="rId2"/>
              </a:rPr>
              <a:t>ايميل دوركهايم</a:t>
            </a:r>
            <a:r>
              <a:rPr lang="ar-EG" sz="1200" b="1" dirty="0" smtClean="0"/>
              <a:t>: </a:t>
            </a:r>
            <a:r>
              <a:rPr lang="ar-EG" sz="2400" b="1" dirty="0" smtClean="0"/>
              <a:t>على أنه تصورات اجتماعية تتأسس على شكل قيم و معايير السلوك و التذوق و القول، حيث تتغير بتغير الحياة الاجتماعية ، وتتشكل انطلاقا من الأوضاع و المواقف و الميولات الثقافية و التي تحكم رؤية المجتمع الى العالم، كما تحكم أنماط تفكيره و أسلوب عيشة و المعايير المعتمدة فيه حسب الأولويات</a:t>
            </a:r>
            <a:r>
              <a:rPr lang="ar-EG" sz="1200" b="1" dirty="0" smtClean="0"/>
              <a:t>.</a:t>
            </a:r>
          </a:p>
          <a:p>
            <a:pPr algn="r" rtl="1" fontAlgn="base">
              <a:buNone/>
            </a:pPr>
            <a:endParaRPr lang="ar-EG" sz="1200" b="1" dirty="0" smtClean="0"/>
          </a:p>
          <a:p>
            <a:pPr algn="r" rtl="1" fontAlgn="base">
              <a:buFont typeface="Wingdings" pitchFamily="2" charset="2"/>
              <a:buChar char="q"/>
            </a:pPr>
            <a:r>
              <a:rPr lang="ar-EG" sz="2000" b="1" dirty="0" smtClean="0">
                <a:solidFill>
                  <a:srgbClr val="FF0000"/>
                </a:solidFill>
              </a:rPr>
              <a:t>أما </a:t>
            </a:r>
            <a:r>
              <a:rPr lang="fr-FR" sz="2000" b="1" u="sng" dirty="0" smtClean="0">
                <a:solidFill>
                  <a:srgbClr val="FF0000"/>
                </a:solidFill>
              </a:rPr>
              <a:t>Glement </a:t>
            </a:r>
            <a:r>
              <a:rPr lang="ar-EG" sz="2000" b="1" u="sng" dirty="0" smtClean="0">
                <a:solidFill>
                  <a:srgbClr val="FF0000"/>
                </a:solidFill>
              </a:rPr>
              <a:t>و </a:t>
            </a:r>
            <a:r>
              <a:rPr lang="fr-FR" sz="2000" b="1" u="sng" dirty="0" smtClean="0">
                <a:solidFill>
                  <a:srgbClr val="FF0000"/>
                </a:solidFill>
              </a:rPr>
              <a:t>Giordan</a:t>
            </a:r>
            <a:r>
              <a:rPr lang="fr-FR" sz="1200" b="1" dirty="0" smtClean="0"/>
              <a:t> </a:t>
            </a:r>
            <a:r>
              <a:rPr lang="ar-EG" sz="2400" b="1" dirty="0" smtClean="0"/>
              <a:t>فعرفاها على انها معارف أولية  مكتسبة خارج إطار العلوم المختصة،و بالتالي </a:t>
            </a:r>
            <a:r>
              <a:rPr lang="ar-EG" sz="2400" b="1" dirty="0" smtClean="0">
                <a:solidFill>
                  <a:schemeClr val="tx1"/>
                </a:solidFill>
              </a:rPr>
              <a:t>فهي عبارة عن معلومات عامة، استوعبها الفرد في محيطه السوسيو ثقافي قد تفتقرعلىالمستوى العام لسند علمي يعطيها مصداقيتها و شرعيتها كمعرفة مقبولة </a:t>
            </a:r>
            <a:r>
              <a:rPr lang="ar-EG" sz="1200" b="1" dirty="0" smtClean="0">
                <a:solidFill>
                  <a:schemeClr val="tx1"/>
                </a:solidFill>
              </a:rPr>
              <a:t>.</a:t>
            </a:r>
          </a:p>
          <a:p>
            <a:pPr rtl="1" fontAlgn="base"/>
            <a:endParaRPr lang="ar-EG" sz="1200" b="1" dirty="0" smtClean="0"/>
          </a:p>
          <a:p>
            <a:pPr algn="r" rtl="1" fontAlgn="base">
              <a:buFont typeface="Wingdings" pitchFamily="2" charset="2"/>
              <a:buChar char="q"/>
            </a:pPr>
            <a:r>
              <a:rPr lang="ar-EG" sz="2400" b="1" dirty="0" smtClean="0"/>
              <a:t>في حين اعتبر</a:t>
            </a:r>
            <a:r>
              <a:rPr lang="ar-EG" sz="2400" b="1" dirty="0" smtClean="0">
                <a:solidFill>
                  <a:srgbClr val="FF0000"/>
                </a:solidFill>
              </a:rPr>
              <a:t> </a:t>
            </a:r>
            <a:r>
              <a:rPr lang="ar-EG" sz="2400" b="1" dirty="0" smtClean="0">
                <a:solidFill>
                  <a:srgbClr val="FF0000"/>
                </a:solidFill>
                <a:hlinkClick r:id="rId3"/>
              </a:rPr>
              <a:t>باشلار</a:t>
            </a:r>
            <a:r>
              <a:rPr lang="ar-EG" sz="1200" b="1" dirty="0" smtClean="0"/>
              <a:t> </a:t>
            </a:r>
            <a:r>
              <a:rPr lang="ar-EG" sz="2400" b="1" i="1" dirty="0" smtClean="0"/>
              <a:t>التمثل عائقا بيداغوجيا يمنع المتعلم من امتلاك العلوم الموضوعية</a:t>
            </a:r>
            <a:endParaRPr lang="ar-EG" sz="2400" b="1"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image ee.PNG"/>
          <p:cNvPicPr>
            <a:picLocks noGrp="1" noChangeAspect="1"/>
          </p:cNvPicPr>
          <p:nvPr>
            <p:ph idx="1"/>
          </p:nvPr>
        </p:nvPicPr>
        <p:blipFill>
          <a:blip r:embed="rId2"/>
          <a:stretch>
            <a:fillRect/>
          </a:stretch>
        </p:blipFill>
        <p:spPr>
          <a:xfrm>
            <a:off x="642910" y="2214554"/>
            <a:ext cx="8143932" cy="4143404"/>
          </a:xfrm>
        </p:spPr>
      </p:pic>
      <p:sp>
        <p:nvSpPr>
          <p:cNvPr id="5" name="Ellipse 4"/>
          <p:cNvSpPr/>
          <p:nvPr/>
        </p:nvSpPr>
        <p:spPr>
          <a:xfrm>
            <a:off x="1571604" y="928670"/>
            <a:ext cx="5786478" cy="1000132"/>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MA" dirty="0" smtClean="0"/>
          </a:p>
          <a:p>
            <a:pPr algn="ctr" rtl="1"/>
            <a:r>
              <a:rPr lang="ar-MA" sz="2800" b="1" i="1" dirty="0" smtClean="0"/>
              <a:t>العقد الديدكتيكي</a:t>
            </a:r>
            <a:endParaRPr lang="fr-FR" sz="2800" b="1" i="1" dirty="0" smtClean="0"/>
          </a:p>
          <a:p>
            <a:pPr algn="ctr" rtl="1"/>
            <a:r>
              <a:rPr lang="fr-FR" sz="2400" b="1" dirty="0" smtClean="0"/>
              <a:t>Contrat didactique </a:t>
            </a:r>
            <a:endParaRPr lang="fr-FR" sz="24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ce réservé du contenu 6"/>
          <p:cNvGraphicFramePr>
            <a:graphicFrameLocks noGrp="1"/>
          </p:cNvGraphicFramePr>
          <p:nvPr>
            <p:ph idx="1"/>
            <p:extLst>
              <p:ext uri="{D42A27DB-BD31-4B8C-83A1-F6EECF244321}">
                <p14:modId xmlns:p14="http://schemas.microsoft.com/office/powerpoint/2010/main" val="251797434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rganigramme : Alternative 3"/>
          <p:cNvSpPr/>
          <p:nvPr/>
        </p:nvSpPr>
        <p:spPr>
          <a:xfrm>
            <a:off x="785786" y="2214554"/>
            <a:ext cx="7500990" cy="3500462"/>
          </a:xfrm>
          <a:prstGeom prst="flowChartAlternateProcess">
            <a:avLst/>
          </a:prstGeom>
        </p:spPr>
        <p:style>
          <a:lnRef idx="2">
            <a:schemeClr val="accent1"/>
          </a:lnRef>
          <a:fillRef idx="1">
            <a:schemeClr val="lt1"/>
          </a:fillRef>
          <a:effectRef idx="0">
            <a:schemeClr val="accent1"/>
          </a:effectRef>
          <a:fontRef idx="minor">
            <a:schemeClr val="dk1"/>
          </a:fontRef>
        </p:style>
        <p:txBody>
          <a:bodyPr rtlCol="0" anchor="ctr"/>
          <a:lstStyle/>
          <a:p>
            <a:pPr algn="r" rtl="1">
              <a:buFont typeface="Wingdings" pitchFamily="2" charset="2"/>
              <a:buChar char="v"/>
            </a:pPr>
            <a:r>
              <a:rPr lang="ar-MA" sz="2400" dirty="0" smtClean="0"/>
              <a:t>فتح مجال امام التلاميذ للحوار وإبداء الرأي</a:t>
            </a:r>
          </a:p>
          <a:p>
            <a:pPr algn="r" rtl="1">
              <a:buFont typeface="Wingdings" pitchFamily="2" charset="2"/>
              <a:buChar char="v"/>
            </a:pPr>
            <a:r>
              <a:rPr lang="ar-MA" sz="2400" dirty="0" smtClean="0"/>
              <a:t> تحسيس التلميذ بمسؤولياته في احترام الفصل وزملائه واساتذه </a:t>
            </a:r>
          </a:p>
          <a:p>
            <a:pPr algn="r" rtl="1">
              <a:buFont typeface="Wingdings" pitchFamily="2" charset="2"/>
              <a:buChar char="v"/>
            </a:pPr>
            <a:r>
              <a:rPr lang="ar-MA" sz="2400" dirty="0" smtClean="0"/>
              <a:t> وضوح العلاقة بين الأستاذ و التلميذ</a:t>
            </a:r>
          </a:p>
          <a:p>
            <a:pPr algn="r" rtl="1">
              <a:buFont typeface="Wingdings" pitchFamily="2" charset="2"/>
              <a:buChar char="v"/>
            </a:pPr>
            <a:r>
              <a:rPr lang="ar-MA" sz="2400" dirty="0" smtClean="0"/>
              <a:t>معرفة التلميذ ما له وما عليه داخل القسم</a:t>
            </a:r>
          </a:p>
          <a:p>
            <a:pPr algn="r" rtl="1">
              <a:buFont typeface="Wingdings" pitchFamily="2" charset="2"/>
              <a:buChar char="v"/>
            </a:pPr>
            <a:r>
              <a:rPr lang="ar-MA" sz="2400" dirty="0" smtClean="0"/>
              <a:t> نقل التلميذ من موقع المتلقي والمشارك السلبي إلى المشارك الايجابي و الفعال في بناء الدرس وتحصيله </a:t>
            </a:r>
          </a:p>
          <a:p>
            <a:pPr algn="r" rtl="1"/>
            <a:endParaRPr lang="ar-MA" sz="2400" dirty="0" smtClean="0"/>
          </a:p>
          <a:p>
            <a:pPr algn="r" rtl="1">
              <a:buFont typeface="Wingdings" pitchFamily="2" charset="2"/>
              <a:buChar char="v"/>
            </a:pPr>
            <a:r>
              <a:rPr lang="ar-MA" sz="2400" dirty="0" smtClean="0"/>
              <a:t>التعامل مع التلميذ على انه شريك في العملية التعليمية بل محورها وله وزنه وقيمته </a:t>
            </a:r>
            <a:endParaRPr lang="fr-FR" dirty="0"/>
          </a:p>
        </p:txBody>
      </p:sp>
      <p:sp>
        <p:nvSpPr>
          <p:cNvPr id="5" name="Ellipse 4"/>
          <p:cNvSpPr/>
          <p:nvPr/>
        </p:nvSpPr>
        <p:spPr>
          <a:xfrm>
            <a:off x="1928794" y="785794"/>
            <a:ext cx="5500726" cy="985838"/>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MA" sz="2400" b="1" dirty="0" smtClean="0"/>
              <a:t>أهمية العقد الديدكتيكي </a:t>
            </a:r>
            <a:endParaRPr lang="fr-F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2411760" y="332656"/>
            <a:ext cx="4680520" cy="10081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467544" y="332656"/>
            <a:ext cx="8229600" cy="1143000"/>
          </a:xfrm>
        </p:spPr>
        <p:txBody>
          <a:bodyPr/>
          <a:lstStyle/>
          <a:p>
            <a:pPr rtl="1"/>
            <a:r>
              <a:rPr lang="ar-MA" dirty="0" smtClean="0"/>
              <a:t>انزلاقات العقد </a:t>
            </a:r>
            <a:r>
              <a:rPr lang="ar-MA" dirty="0" err="1" smtClean="0"/>
              <a:t>الديدكتيكي</a:t>
            </a:r>
            <a:r>
              <a:rPr lang="ar-MA" dirty="0" smtClean="0"/>
              <a:t> </a:t>
            </a:r>
            <a:endParaRPr lang="fr-FR" dirty="0"/>
          </a:p>
        </p:txBody>
      </p:sp>
      <p:sp>
        <p:nvSpPr>
          <p:cNvPr id="3" name="Espace réservé du contenu 2"/>
          <p:cNvSpPr>
            <a:spLocks noGrp="1"/>
          </p:cNvSpPr>
          <p:nvPr>
            <p:ph idx="1"/>
          </p:nvPr>
        </p:nvSpPr>
        <p:spPr/>
        <p:txBody>
          <a:bodyPr>
            <a:normAutofit lnSpcReduction="10000"/>
          </a:bodyPr>
          <a:lstStyle/>
          <a:p>
            <a:pPr algn="r" rtl="1"/>
            <a:r>
              <a:rPr lang="ar-MA" dirty="0"/>
              <a:t>من بين هذه الانحرافات عن العقد </a:t>
            </a:r>
            <a:r>
              <a:rPr lang="ar-MA" dirty="0" err="1" smtClean="0"/>
              <a:t>الديدكتيكي</a:t>
            </a:r>
            <a:r>
              <a:rPr lang="ar-MA" dirty="0" smtClean="0"/>
              <a:t> </a:t>
            </a:r>
            <a:r>
              <a:rPr lang="ar-MA" dirty="0"/>
              <a:t>رصد </a:t>
            </a:r>
            <a:r>
              <a:rPr lang="ar-MA" dirty="0" err="1" smtClean="0"/>
              <a:t>الديدكتيكيون</a:t>
            </a:r>
            <a:r>
              <a:rPr lang="ar-MA" dirty="0" smtClean="0"/>
              <a:t> </a:t>
            </a:r>
            <a:r>
              <a:rPr lang="ar-MA" dirty="0"/>
              <a:t>الانزلاقات التالية: </a:t>
            </a:r>
          </a:p>
          <a:p>
            <a:pPr algn="r" rtl="1"/>
            <a:r>
              <a:rPr lang="ar-MA" dirty="0">
                <a:solidFill>
                  <a:schemeClr val="tx2"/>
                </a:solidFill>
              </a:rPr>
              <a:t>اثر </a:t>
            </a:r>
            <a:r>
              <a:rPr lang="ar-MA" dirty="0" err="1">
                <a:solidFill>
                  <a:schemeClr val="tx2"/>
                </a:solidFill>
              </a:rPr>
              <a:t>طوباز</a:t>
            </a:r>
            <a:r>
              <a:rPr lang="ar-MA" dirty="0">
                <a:solidFill>
                  <a:schemeClr val="tx2"/>
                </a:solidFill>
              </a:rPr>
              <a:t> </a:t>
            </a:r>
            <a:r>
              <a:rPr lang="fr-FR" dirty="0">
                <a:solidFill>
                  <a:schemeClr val="tx2"/>
                </a:solidFill>
              </a:rPr>
              <a:t>Effet Topaze:</a:t>
            </a:r>
            <a:r>
              <a:rPr lang="fr-FR" dirty="0"/>
              <a:t> </a:t>
            </a:r>
          </a:p>
          <a:p>
            <a:pPr algn="r" rtl="1"/>
            <a:r>
              <a:rPr lang="ar-MA" dirty="0"/>
              <a:t>يتجلى هذا الأثر عندما يصادف التلميذ صعوبة، فعوض أن يواجه تلك الصعوبة بالاعتماد على مجهوده الذاتي يتدخل المدرس و يقدم مساعدة حاسمة، الأمر الذي يفوت عليه فرصة بناء </a:t>
            </a:r>
            <a:r>
              <a:rPr lang="ar-MA" dirty="0" err="1"/>
              <a:t>تعلماته</a:t>
            </a:r>
            <a:r>
              <a:rPr lang="ar-MA" dirty="0"/>
              <a:t> في هذه الحالة لا يقوم التلاميذ بالجهد اللازم لاكتساب المعرفة المنشودة، و بالتالي لا  يتحقق هذا </a:t>
            </a:r>
            <a:r>
              <a:rPr lang="ar-MA" dirty="0" smtClean="0"/>
              <a:t>الهدف </a:t>
            </a:r>
            <a:endParaRPr lang="ar-MA" dirty="0"/>
          </a:p>
          <a:p>
            <a:pPr algn="r" rtl="1"/>
            <a:endParaRPr lang="fr-FR" dirty="0"/>
          </a:p>
        </p:txBody>
      </p:sp>
    </p:spTree>
    <p:extLst>
      <p:ext uri="{BB962C8B-B14F-4D97-AF65-F5344CB8AC3E}">
        <p14:creationId xmlns:p14="http://schemas.microsoft.com/office/powerpoint/2010/main" val="304554444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595</TotalTime>
  <Words>1361</Words>
  <Application>Microsoft Office PowerPoint</Application>
  <PresentationFormat>Affichage à l'écran (4:3)</PresentationFormat>
  <Paragraphs>103</Paragraphs>
  <Slides>25</Slides>
  <Notes>0</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Thème Office</vt:lpstr>
      <vt:lpstr>Présentation PowerPoint</vt:lpstr>
      <vt:lpstr>Présentation PowerPoint</vt:lpstr>
      <vt:lpstr>Présentation PowerPoint</vt:lpstr>
      <vt:lpstr>النقل الديدكتيكي </vt:lpstr>
      <vt:lpstr>Présentation PowerPoint</vt:lpstr>
      <vt:lpstr>Présentation PowerPoint</vt:lpstr>
      <vt:lpstr>Présentation PowerPoint</vt:lpstr>
      <vt:lpstr>Présentation PowerPoint</vt:lpstr>
      <vt:lpstr>انزلاقات العقد الديدكتيكي </vt:lpstr>
      <vt:lpstr>اثر جوردان Effet Jourdain </vt:lpstr>
      <vt:lpstr>Présentation PowerPoint</vt:lpstr>
      <vt:lpstr>Présentation PowerPoint</vt:lpstr>
      <vt:lpstr>الديدكتيك</vt:lpstr>
      <vt:lpstr>Présentation PowerPoint</vt:lpstr>
      <vt:lpstr>Présentation PowerPoint</vt:lpstr>
      <vt:lpstr>التعلم والتعليم </vt:lpstr>
      <vt:lpstr>Présentation PowerPoint</vt:lpstr>
      <vt:lpstr>Présentation PowerPoint</vt:lpstr>
      <vt:lpstr>Présentation PowerPoint</vt:lpstr>
      <vt:lpstr>Présentation PowerPoint</vt:lpstr>
      <vt:lpstr>التربية</vt:lpstr>
      <vt:lpstr>البيداغوجيا </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PcMaStEr</dc:creator>
  <cp:lastModifiedBy>TOSHIBA</cp:lastModifiedBy>
  <cp:revision>8</cp:revision>
  <dcterms:created xsi:type="dcterms:W3CDTF">2022-02-25T10:11:21Z</dcterms:created>
  <dcterms:modified xsi:type="dcterms:W3CDTF">2022-02-25T20:31:07Z</dcterms:modified>
</cp:coreProperties>
</file>